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625" r:id="rId2"/>
    <p:sldId id="805" r:id="rId3"/>
    <p:sldId id="829" r:id="rId4"/>
    <p:sldId id="823" r:id="rId5"/>
    <p:sldId id="842" r:id="rId6"/>
    <p:sldId id="266" r:id="rId7"/>
    <p:sldId id="741" r:id="rId8"/>
    <p:sldId id="821" r:id="rId9"/>
    <p:sldId id="830" r:id="rId10"/>
    <p:sldId id="800" r:id="rId11"/>
    <p:sldId id="801" r:id="rId12"/>
    <p:sldId id="841" r:id="rId13"/>
    <p:sldId id="839" r:id="rId14"/>
    <p:sldId id="838" r:id="rId15"/>
    <p:sldId id="806" r:id="rId16"/>
    <p:sldId id="803" r:id="rId17"/>
    <p:sldId id="804" r:id="rId18"/>
    <p:sldId id="843" r:id="rId19"/>
    <p:sldId id="799" r:id="rId20"/>
    <p:sldId id="809" r:id="rId21"/>
    <p:sldId id="822" r:id="rId22"/>
    <p:sldId id="811" r:id="rId23"/>
    <p:sldId id="796" r:id="rId24"/>
    <p:sldId id="261" r:id="rId25"/>
    <p:sldId id="262" r:id="rId26"/>
    <p:sldId id="813" r:id="rId27"/>
    <p:sldId id="820" r:id="rId28"/>
    <p:sldId id="835" r:id="rId29"/>
    <p:sldId id="837" r:id="rId30"/>
    <p:sldId id="836" r:id="rId31"/>
    <p:sldId id="834" r:id="rId32"/>
    <p:sldId id="833" r:id="rId33"/>
    <p:sldId id="814" r:id="rId34"/>
    <p:sldId id="816" r:id="rId35"/>
    <p:sldId id="832" r:id="rId36"/>
    <p:sldId id="819" r:id="rId37"/>
    <p:sldId id="827" r:id="rId38"/>
    <p:sldId id="828" r:id="rId39"/>
    <p:sldId id="826" r:id="rId40"/>
    <p:sldId id="825" r:id="rId41"/>
  </p:sldIdLst>
  <p:sldSz cx="13546138" cy="7620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5pPr>
    <a:lvl6pPr marL="22860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6pPr>
    <a:lvl7pPr marL="27432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7pPr>
    <a:lvl8pPr marL="32004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8pPr>
    <a:lvl9pPr marL="36576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ヒラギノ角ゴ ProN W6" charset="0"/>
        <a:cs typeface="ヒラギノ角ゴ ProN W6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AA50"/>
    <a:srgbClr val="F0FFF9"/>
    <a:srgbClr val="E4FFF5"/>
    <a:srgbClr val="008640"/>
    <a:srgbClr val="FFD9E7"/>
    <a:srgbClr val="D9B7C1"/>
    <a:srgbClr val="FFF300"/>
    <a:srgbClr val="C2F5FF"/>
    <a:srgbClr val="96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6"/>
    <p:restoredTop sz="95686"/>
  </p:normalViewPr>
  <p:slideViewPr>
    <p:cSldViewPr snapToGrid="0" snapToObjects="1">
      <p:cViewPr varScale="1">
        <p:scale>
          <a:sx n="89" d="100"/>
          <a:sy n="89" d="100"/>
        </p:scale>
        <p:origin x="200" y="480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93C469-2BE0-4A4C-8309-C572B3AFDA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9DA7D-7820-C344-B8B1-731F995146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77E72-8A27-9B41-B103-A220CDA8A109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4787E-AF2E-C14C-8E2F-A1A9B18D4A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A31B6-F7ED-FF40-BDB8-1019AB9F0B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DB307-A3B0-4E42-86E4-DC06D093C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01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304C1-E16F-6842-91A5-6A92B9A9BBA9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101B4-E93B-2D46-9705-821E0406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2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EAEE-6BC3-2549-9682-E38D692231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6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4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42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7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16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3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Gutting fish: https://</a:t>
            </a:r>
            <a:r>
              <a:rPr lang="en-US" dirty="0" err="1"/>
              <a:t>www.adfg.alaska.gov</a:t>
            </a:r>
            <a:r>
              <a:rPr lang="en-US" dirty="0"/>
              <a:t>/</a:t>
            </a:r>
            <a:r>
              <a:rPr lang="en-US" dirty="0" err="1"/>
              <a:t>index.cfm?adfg</a:t>
            </a:r>
            <a:r>
              <a:rPr lang="en-US" dirty="0"/>
              <a:t>=</a:t>
            </a:r>
            <a:r>
              <a:rPr lang="en-US" dirty="0" err="1"/>
              <a:t>wildlifenews.view_article&amp;articles_id</a:t>
            </a:r>
            <a:r>
              <a:rPr lang="en-US" dirty="0"/>
              <a:t>=777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14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2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EAEE-6BC3-2549-9682-E38D692231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8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35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5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90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9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2 right images Source: http://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tidescanada.org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/food/community-stories-share-local-food-successes- northern-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manitoba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4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101B4-E93B-2D46-9705-821E040655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2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31921" y="4318001"/>
            <a:ext cx="9482297" cy="1947863"/>
          </a:xfrm>
        </p:spPr>
        <p:txBody>
          <a:bodyPr/>
          <a:lstStyle>
            <a:lvl1pPr marL="0" indent="0" algn="ctr">
              <a:defRPr smtClean="0"/>
            </a:lvl1pPr>
          </a:lstStyle>
          <a:p>
            <a:pPr lvl="0"/>
            <a:r>
              <a:rPr lang="en-US" noProof="0">
                <a:sym typeface="Arial" charset="0"/>
              </a:rPr>
              <a:t>Click to edit Master subtitle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5961" y="2366964"/>
            <a:ext cx="11514217" cy="1633537"/>
          </a:xfrm>
        </p:spPr>
        <p:txBody>
          <a:bodyPr/>
          <a:lstStyle>
            <a:lvl1pPr algn="ctr">
              <a:defRPr smtClean="0"/>
            </a:lvl1pPr>
          </a:lstStyle>
          <a:p>
            <a:pPr lvl="0"/>
            <a:r>
              <a:rPr lang="en-US" noProof="0">
                <a:sym typeface="Arial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31277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8661" y="2297833"/>
            <a:ext cx="11514217" cy="1584177"/>
          </a:xfrm>
        </p:spPr>
        <p:txBody>
          <a:bodyPr/>
          <a:lstStyle>
            <a:lvl1pPr algn="ctr">
              <a:defRPr sz="64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070992" y="4015334"/>
            <a:ext cx="11514217" cy="1666875"/>
          </a:xfrm>
        </p:spPr>
        <p:txBody>
          <a:bodyPr/>
          <a:lstStyle>
            <a:lvl1pPr marL="0" indent="0" algn="ctr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5383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647" y="2081214"/>
            <a:ext cx="11328817" cy="4249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6647" y="785814"/>
            <a:ext cx="1130874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534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647" y="2009800"/>
            <a:ext cx="5376388" cy="37444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069" y="2009800"/>
            <a:ext cx="5472394" cy="489654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6647" y="785814"/>
            <a:ext cx="1130874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863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916647" y="785814"/>
            <a:ext cx="1130874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29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43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482" y="2081214"/>
            <a:ext cx="1130890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6482" y="785814"/>
            <a:ext cx="1130890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6400">
          <a:solidFill>
            <a:srgbClr val="0000CC"/>
          </a:solidFill>
          <a:latin typeface="Verdana" pitchFamily="34" charset="0"/>
          <a:ea typeface="+mj-ea"/>
          <a:cs typeface="+mj-cs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400">
          <a:solidFill>
            <a:srgbClr val="0000CC"/>
          </a:solidFill>
          <a:latin typeface="Verdana" pitchFamily="34" charset="0"/>
          <a:ea typeface="ヒラギノ角ゴ ProN W3" pitchFamily="-105" charset="-128"/>
          <a:cs typeface="ヒラギノ角ゴ ProN W3" pitchFamily="-105" charset="-128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400">
          <a:solidFill>
            <a:srgbClr val="0000CC"/>
          </a:solidFill>
          <a:latin typeface="Verdana" pitchFamily="34" charset="0"/>
          <a:ea typeface="ヒラギノ角ゴ ProN W3" pitchFamily="-105" charset="-128"/>
          <a:cs typeface="ヒラギノ角ゴ ProN W3" pitchFamily="-105" charset="-128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400">
          <a:solidFill>
            <a:srgbClr val="0000CC"/>
          </a:solidFill>
          <a:latin typeface="Verdana" pitchFamily="34" charset="0"/>
          <a:ea typeface="ヒラギノ角ゴ ProN W3" pitchFamily="-105" charset="-128"/>
          <a:cs typeface="ヒラギノ角ゴ ProN W3" pitchFamily="-105" charset="-128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400">
          <a:solidFill>
            <a:srgbClr val="0000CC"/>
          </a:solidFill>
          <a:latin typeface="Verdana" pitchFamily="34" charset="0"/>
          <a:ea typeface="ヒラギノ角ゴ ProN W3" pitchFamily="-105" charset="-128"/>
          <a:cs typeface="ヒラギノ角ゴ ProN W3" pitchFamily="-105" charset="-128"/>
          <a:sym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8533">
          <a:solidFill>
            <a:srgbClr val="3F3F3F"/>
          </a:solidFill>
          <a:latin typeface="Arial" pitchFamily="-105" charset="0"/>
          <a:ea typeface="ヒラギノ角ゴ ProN W3" pitchFamily="-105" charset="-128"/>
          <a:cs typeface="ヒラギノ角ゴ ProN W3" pitchFamily="-105" charset="-128"/>
          <a:sym typeface="Arial" pitchFamily="-105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8533">
          <a:solidFill>
            <a:srgbClr val="3F3F3F"/>
          </a:solidFill>
          <a:latin typeface="Arial" pitchFamily="-105" charset="0"/>
          <a:ea typeface="ヒラギノ角ゴ ProN W3" pitchFamily="-105" charset="-128"/>
          <a:cs typeface="ヒラギノ角ゴ ProN W3" pitchFamily="-105" charset="-128"/>
          <a:sym typeface="Arial" pitchFamily="-105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8533">
          <a:solidFill>
            <a:srgbClr val="3F3F3F"/>
          </a:solidFill>
          <a:latin typeface="Arial" pitchFamily="-105" charset="0"/>
          <a:ea typeface="ヒラギノ角ゴ ProN W3" pitchFamily="-105" charset="-128"/>
          <a:cs typeface="ヒラギノ角ゴ ProN W3" pitchFamily="-105" charset="-128"/>
          <a:sym typeface="Arial" pitchFamily="-105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8533">
          <a:solidFill>
            <a:srgbClr val="3F3F3F"/>
          </a:solidFill>
          <a:latin typeface="Arial" pitchFamily="-105" charset="0"/>
          <a:ea typeface="ヒラギノ角ゴ ProN W3" pitchFamily="-105" charset="-128"/>
          <a:cs typeface="ヒラギノ角ゴ ProN W3" pitchFamily="-105" charset="-128"/>
          <a:sym typeface="Arial" pitchFamily="-105" charset="0"/>
        </a:defRPr>
      </a:lvl9pPr>
    </p:titleStyle>
    <p:bodyStyle>
      <a:lvl1pPr marL="457189" indent="-457189" algn="l" rtl="0" eaLnBrk="1" fontAlgn="base" hangingPunct="1">
        <a:spcBef>
          <a:spcPct val="30000"/>
        </a:spcBef>
        <a:spcAft>
          <a:spcPct val="0"/>
        </a:spcAft>
        <a:defRPr sz="4267">
          <a:solidFill>
            <a:schemeClr val="tx1"/>
          </a:solidFill>
          <a:latin typeface="Verdana" pitchFamily="34" charset="0"/>
          <a:ea typeface="+mn-ea"/>
          <a:cs typeface="+mn-cs"/>
          <a:sym typeface="Arial" charset="0"/>
        </a:defRPr>
      </a:lvl1pPr>
      <a:lvl2pPr marL="990575" indent="-380990" algn="l" rtl="0" eaLnBrk="1" fontAlgn="base" hangingPunct="1">
        <a:spcBef>
          <a:spcPct val="30000"/>
        </a:spcBef>
        <a:spcAft>
          <a:spcPct val="0"/>
        </a:spcAft>
        <a:buChar char="•"/>
        <a:defRPr sz="3733">
          <a:solidFill>
            <a:srgbClr val="0000CC"/>
          </a:solidFill>
          <a:latin typeface="Verdana" pitchFamily="34" charset="0"/>
          <a:ea typeface="+mj-ea"/>
          <a:cs typeface="+mj-cs"/>
          <a:sym typeface="Arial" charset="0"/>
        </a:defRPr>
      </a:lvl2pPr>
      <a:lvl3pPr marL="1523962" indent="-304792" algn="l" rtl="0" eaLnBrk="1" fontAlgn="base" hangingPunct="1">
        <a:spcBef>
          <a:spcPct val="30000"/>
        </a:spcBef>
        <a:spcAft>
          <a:spcPct val="0"/>
        </a:spcAft>
        <a:buFont typeface="Trebuchet MS" charset="0"/>
        <a:buChar char="‐"/>
        <a:defRPr sz="3200">
          <a:solidFill>
            <a:schemeClr val="tx1"/>
          </a:solidFill>
          <a:latin typeface="Verdana" pitchFamily="34" charset="0"/>
          <a:ea typeface="+mj-ea"/>
          <a:cs typeface="+mj-cs"/>
          <a:sym typeface="Arial" charset="0"/>
        </a:defRPr>
      </a:lvl3pPr>
      <a:lvl4pPr marL="2133547" indent="-304792" algn="l" rtl="0" eaLnBrk="1" fontAlgn="base" hangingPunct="1">
        <a:spcBef>
          <a:spcPct val="30000"/>
        </a:spcBef>
        <a:spcAft>
          <a:spcPct val="0"/>
        </a:spcAft>
        <a:buFont typeface="Wingdings" charset="0"/>
        <a:buChar char="§"/>
        <a:defRPr sz="2667">
          <a:solidFill>
            <a:schemeClr val="tx1"/>
          </a:solidFill>
          <a:latin typeface="Verdana" pitchFamily="34" charset="0"/>
          <a:ea typeface="+mj-ea"/>
          <a:cs typeface="+mj-cs"/>
          <a:sym typeface="Arial" charset="0"/>
        </a:defRPr>
      </a:lvl4pPr>
      <a:lvl5pPr marL="2743131" indent="-304792" algn="l" rtl="0" eaLnBrk="1" fontAlgn="base" hangingPunct="1">
        <a:spcBef>
          <a:spcPct val="30000"/>
        </a:spcBef>
        <a:spcAft>
          <a:spcPct val="0"/>
        </a:spcAft>
        <a:buChar char="»"/>
        <a:defRPr sz="2667">
          <a:solidFill>
            <a:srgbClr val="0000CC"/>
          </a:solidFill>
          <a:latin typeface="Verdana" pitchFamily="34" charset="0"/>
          <a:ea typeface="+mj-ea"/>
          <a:cs typeface="+mj-cs"/>
          <a:sym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3F3F3F"/>
          </a:solidFill>
          <a:latin typeface="+mn-lt"/>
          <a:ea typeface="+mj-ea"/>
          <a:cs typeface="+mj-cs"/>
          <a:sym typeface="Arial" pitchFamily="-105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3F3F3F"/>
          </a:solidFill>
          <a:latin typeface="+mn-lt"/>
          <a:ea typeface="+mj-ea"/>
          <a:cs typeface="+mj-cs"/>
          <a:sym typeface="Arial" pitchFamily="-105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3F3F3F"/>
          </a:solidFill>
          <a:latin typeface="+mn-lt"/>
          <a:ea typeface="+mj-ea"/>
          <a:cs typeface="+mj-cs"/>
          <a:sym typeface="Arial" pitchFamily="-105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3733" b="1">
          <a:solidFill>
            <a:srgbClr val="3F3F3F"/>
          </a:solidFill>
          <a:latin typeface="+mn-lt"/>
          <a:ea typeface="+mj-ea"/>
          <a:cs typeface="+mj-cs"/>
          <a:sym typeface="Arial" pitchFamily="-105" charset="0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mfccc.ca/uploads/4/4/1/7/44170639/nmfccc_2017communitystories_final_lr.pdf" TargetMode="External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hyperlink" Target="http://www.nmfccc.ca/community-stories.html" TargetMode="External"/><Relationship Id="rId12" Type="http://schemas.openxmlformats.org/officeDocument/2006/relationships/hyperlink" Target="http://www.nmfccc.ca/uploads/4/4/1/7/44170639/2015_nmfccc_final_compressed.pdf" TargetMode="External"/><Relationship Id="rId2" Type="http://schemas.openxmlformats.org/officeDocument/2006/relationships/hyperlink" Target="http://www.nmfccc.ca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3.png"/><Relationship Id="rId5" Type="http://schemas.openxmlformats.org/officeDocument/2006/relationships/hyperlink" Target="http://www.nmfccc.ca/uploads/4/4/1/7/44170639/nmfccc_community-led_change.pdf" TargetMode="External"/><Relationship Id="rId15" Type="http://schemas.openxmlformats.org/officeDocument/2006/relationships/image" Target="../media/image15.png"/><Relationship Id="rId10" Type="http://schemas.openxmlformats.org/officeDocument/2006/relationships/hyperlink" Target="http://www.nmfccc.ca/uploads/4/4/1/7/44170639/nmfccc_2016communitystories.pdf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hyperlink" Target="http://www.nmfccc.ca/uploads/4/4/1/7/44170639/nmfccf_2014_community_report__booklet_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" Type="http://schemas.openxmlformats.org/officeDocument/2006/relationships/image" Target="../media/image1.jpe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6.emf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4" Type="http://schemas.openxmlformats.org/officeDocument/2006/relationships/image" Target="../media/image2.emf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hyperlink" Target="http://bokeconsulting.com/media/2018/08/Northern-Foods-Sovereignty-Study-Report-Boke-Consulting.pdf" TargetMode="External"/><Relationship Id="rId5" Type="http://schemas.openxmlformats.org/officeDocument/2006/relationships/image" Target="../media/image6.emf"/><Relationship Id="rId10" Type="http://schemas.microsoft.com/office/2007/relationships/hdphoto" Target="../media/hdphoto2.wdp"/><Relationship Id="rId4" Type="http://schemas.openxmlformats.org/officeDocument/2006/relationships/image" Target="../media/image2.emf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okeconsulting.com/media/2018/08/Northern-Foods-Sovereignty-Study-Report-Boke-Consulting.pdf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emf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3ACB1E-A514-3D49-8D63-A9AB6763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60" y="754058"/>
            <a:ext cx="11514217" cy="1584177"/>
          </a:xfrm>
        </p:spPr>
        <p:txBody>
          <a:bodyPr/>
          <a:lstStyle/>
          <a:p>
            <a:r>
              <a:rPr lang="en-CA" sz="6000" dirty="0"/>
              <a:t>Food Sovereignty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C83BF-BF8A-034B-8C76-CAAF98319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848681"/>
            <a:ext cx="13546137" cy="107774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4800" dirty="0"/>
              <a:t>“from the ground up”</a:t>
            </a: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B8F99FE5-E5BB-8E40-B0F1-23E2B063C5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510" y="3876012"/>
            <a:ext cx="1841500" cy="2277889"/>
          </a:xfrm>
          <a:prstGeom prst="rect">
            <a:avLst/>
          </a:prstGeom>
        </p:spPr>
      </p:pic>
      <p:pic>
        <p:nvPicPr>
          <p:cNvPr id="20" name="Picture 2" descr="Better rules for major projects become law in Canada: Federal government |  Oil &amp; Gas Product News">
            <a:extLst>
              <a:ext uri="{FF2B5EF4-FFF2-40B4-BE49-F238E27FC236}">
                <a16:creationId xmlns:a16="http://schemas.microsoft.com/office/drawing/2014/main" id="{B350BA84-7819-194C-A15A-6966B377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222" y="6454939"/>
            <a:ext cx="2876205" cy="50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77AD1-F59D-FE42-897C-B1816243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8285" y="6520502"/>
            <a:ext cx="1043091" cy="437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1ECBA-553B-1E46-A91A-9E20820A2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337" y="2971951"/>
            <a:ext cx="1386971" cy="15782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D002BA-0D7A-F149-9DC8-A81ECAF3E354}"/>
              </a:ext>
            </a:extLst>
          </p:cNvPr>
          <p:cNvSpPr txBox="1"/>
          <p:nvPr/>
        </p:nvSpPr>
        <p:spPr>
          <a:xfrm>
            <a:off x="4193867" y="4497316"/>
            <a:ext cx="2453911" cy="127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Northlands D</a:t>
            </a:r>
            <a:r>
              <a: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ënesųłiné</a:t>
            </a:r>
          </a:p>
          <a:p>
            <a:pPr>
              <a:lnSpc>
                <a:spcPts val="3200"/>
              </a:lnSpc>
            </a:pPr>
            <a:r>
              <a:rPr lang="lt-LT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24E559-079B-F547-9978-477937E87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759" y="2916499"/>
            <a:ext cx="1265956" cy="15659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20DF71-4B9A-C64A-90EE-39D574196515}"/>
              </a:ext>
            </a:extLst>
          </p:cNvPr>
          <p:cNvSpPr txBox="1"/>
          <p:nvPr/>
        </p:nvSpPr>
        <p:spPr>
          <a:xfrm>
            <a:off x="7871862" y="4497316"/>
            <a:ext cx="1729750" cy="863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Sayisi Dene</a:t>
            </a:r>
            <a:r>
              <a: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B385B5-D405-604C-85BE-78385B66C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58" y="3027190"/>
            <a:ext cx="1414358" cy="13528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0F6E89-65BD-A542-9666-859C88C4EB8D}"/>
              </a:ext>
            </a:extLst>
          </p:cNvPr>
          <p:cNvSpPr txBox="1"/>
          <p:nvPr/>
        </p:nvSpPr>
        <p:spPr>
          <a:xfrm>
            <a:off x="990691" y="4497316"/>
            <a:ext cx="1979092" cy="863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Barren Lands First Nation</a:t>
            </a:r>
            <a:endParaRPr lang="lt-LT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CA7E76-F55A-784E-9A1C-8BF4B48DD758}"/>
              </a:ext>
            </a:extLst>
          </p:cNvPr>
          <p:cNvSpPr txBox="1"/>
          <p:nvPr/>
        </p:nvSpPr>
        <p:spPr>
          <a:xfrm>
            <a:off x="10825697" y="4497316"/>
            <a:ext cx="1729750" cy="127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 Theresa Point </a:t>
            </a:r>
          </a:p>
          <a:p>
            <a:pPr>
              <a:lnSpc>
                <a:spcPts val="3200"/>
              </a:lnSpc>
            </a:pPr>
            <a:r>
              <a:rPr lang="lt-LT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AEBBD4-B113-684A-BA9E-09CA36B3A8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066" y="3412034"/>
            <a:ext cx="1601013" cy="795932"/>
          </a:xfrm>
          <a:prstGeom prst="rect">
            <a:avLst/>
          </a:prstGeom>
        </p:spPr>
      </p:pic>
      <p:pic>
        <p:nvPicPr>
          <p:cNvPr id="21" name="Picture 2" descr="Manitoba Health, Seniors and Active Living | Province of Manitoba">
            <a:extLst>
              <a:ext uri="{FF2B5EF4-FFF2-40B4-BE49-F238E27FC236}">
                <a16:creationId xmlns:a16="http://schemas.microsoft.com/office/drawing/2014/main" id="{47856474-4DA7-9E48-A9BB-D17924CDA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56" b="32550"/>
          <a:stretch/>
        </p:blipFill>
        <p:spPr bwMode="auto">
          <a:xfrm>
            <a:off x="5647157" y="6448318"/>
            <a:ext cx="2641368" cy="50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1"/>
            <a:ext cx="1663533" cy="3374666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smoking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8F6253-ADCC-EA42-A802-5721FD1455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43" y="226942"/>
            <a:ext cx="2921000" cy="36576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3A55E7D-4626-7E4E-BA47-2F4B9E657E9A}"/>
              </a:ext>
            </a:extLst>
          </p:cNvPr>
          <p:cNvSpPr txBox="1"/>
          <p:nvPr/>
        </p:nvSpPr>
        <p:spPr>
          <a:xfrm>
            <a:off x="11874389" y="3989582"/>
            <a:ext cx="1512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flash freezer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25A573-FE60-8A40-89E8-6BCC86219332}"/>
              </a:ext>
            </a:extLst>
          </p:cNvPr>
          <p:cNvSpPr txBox="1"/>
          <p:nvPr/>
        </p:nvSpPr>
        <p:spPr>
          <a:xfrm>
            <a:off x="11079684" y="2756169"/>
            <a:ext cx="2307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hydronic dryer</a:t>
            </a:r>
          </a:p>
          <a:p>
            <a:pPr algn="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(under construction)</a:t>
            </a:r>
          </a:p>
        </p:txBody>
      </p:sp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3509231-78C7-884E-BFF6-53C9F3CD6C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242" y="320632"/>
            <a:ext cx="2981635" cy="2427610"/>
          </a:xfrm>
          <a:prstGeom prst="rect">
            <a:avLst/>
          </a:prstGeom>
        </p:spPr>
      </p:pic>
      <p:pic>
        <p:nvPicPr>
          <p:cNvPr id="42" name="Picture 4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8E27AD9-84FE-D94E-A377-6351B7994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98" y="3695635"/>
            <a:ext cx="3854261" cy="289069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EBC0DFF-BC35-DF47-BA42-BEDD88FDBE51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D8A55E-A1DD-7447-915F-AC8867376C1D}"/>
              </a:ext>
            </a:extLst>
          </p:cNvPr>
          <p:cNvSpPr/>
          <p:nvPr/>
        </p:nvSpPr>
        <p:spPr bwMode="auto">
          <a:xfrm>
            <a:off x="8837441" y="5859044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B1AC4-F393-2646-99CC-682EEF519B74}"/>
              </a:ext>
            </a:extLst>
          </p:cNvPr>
          <p:cNvGrpSpPr/>
          <p:nvPr/>
        </p:nvGrpSpPr>
        <p:grpSpPr>
          <a:xfrm>
            <a:off x="10089294" y="4569458"/>
            <a:ext cx="1187881" cy="1495215"/>
            <a:chOff x="10089294" y="4569458"/>
            <a:chExt cx="1187881" cy="1495215"/>
          </a:xfrm>
        </p:grpSpPr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275FA6FE-9900-0B47-A754-0017DEBA3AF9}"/>
                </a:ext>
              </a:extLst>
            </p:cNvPr>
            <p:cNvCxnSpPr>
              <a:cxnSpLocks/>
              <a:endCxn id="27" idx="1"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480E7C5-B8FD-6A42-BE0A-43850383E9EA}"/>
                </a:ext>
              </a:extLst>
            </p:cNvPr>
            <p:cNvCxnSpPr>
              <a:cxnSpLocks/>
              <a:endCxn id="27" idx="1"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0D264D5C-CA5E-374E-B694-98DD1918289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03094" y="5322251"/>
              <a:ext cx="1174081" cy="742422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BAA56BE-62E1-4D43-8604-7899F458549B}"/>
              </a:ext>
            </a:extLst>
          </p:cNvPr>
          <p:cNvGrpSpPr/>
          <p:nvPr/>
        </p:nvGrpSpPr>
        <p:grpSpPr>
          <a:xfrm>
            <a:off x="8040613" y="2322415"/>
            <a:ext cx="802481" cy="3742257"/>
            <a:chOff x="8040613" y="2322415"/>
            <a:chExt cx="802481" cy="3742257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47EC6DB-917C-254B-B82E-8CBBC8241C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81" name="Elbow Connector 80">
              <a:extLst>
                <a:ext uri="{FF2B5EF4-FFF2-40B4-BE49-F238E27FC236}">
                  <a16:creationId xmlns:a16="http://schemas.microsoft.com/office/drawing/2014/main" id="{3558CDB2-2247-D142-8258-54FD8968EE6D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3CA52AEA-FFD0-7A46-BF9D-E32912945131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571164" y="3792742"/>
              <a:ext cx="3742257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8022B7-0B3D-F447-876D-9D497815C0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2259" y="4058299"/>
            <a:ext cx="4645790" cy="3374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D4AE07-866E-474E-83D0-1B83D47C9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1545" y="4387960"/>
            <a:ext cx="2941705" cy="29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5" grpId="0" animBg="1"/>
      <p:bldP spid="26" grpId="0" animBg="1"/>
      <p:bldP spid="66" grpId="0"/>
      <p:bldP spid="67" grpId="0"/>
      <p:bldP spid="2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8BD3EA-FC43-D743-88B3-51E0322D52FC}"/>
              </a:ext>
            </a:extLst>
          </p:cNvPr>
          <p:cNvSpPr/>
          <p:nvPr/>
        </p:nvSpPr>
        <p:spPr bwMode="auto">
          <a:xfrm>
            <a:off x="8621617" y="3810001"/>
            <a:ext cx="1663533" cy="3374666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smoking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BF0550-CDD0-7840-84EC-5E2044E912AA}"/>
              </a:ext>
            </a:extLst>
          </p:cNvPr>
          <p:cNvGrpSpPr/>
          <p:nvPr/>
        </p:nvGrpSpPr>
        <p:grpSpPr>
          <a:xfrm>
            <a:off x="8040613" y="2322415"/>
            <a:ext cx="802481" cy="3742257"/>
            <a:chOff x="8040613" y="2322415"/>
            <a:chExt cx="802481" cy="3742257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C637EA7-3B83-AD4D-BD5F-735CC7CD9C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59E9B2F2-69F1-BD4C-B453-1F64E48B0AC4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8BAC282D-84C6-0449-BEF5-916A9E8F3B3E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571164" y="3792742"/>
              <a:ext cx="3742257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E65B534-6CAD-C44C-9C99-4F81F7141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37" y="655452"/>
            <a:ext cx="7297313" cy="65818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BB2A2D7-31E7-9048-BC6C-DD592C953027}"/>
              </a:ext>
            </a:extLst>
          </p:cNvPr>
          <p:cNvSpPr/>
          <p:nvPr/>
        </p:nvSpPr>
        <p:spPr bwMode="auto">
          <a:xfrm>
            <a:off x="8837441" y="5859044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pic>
        <p:nvPicPr>
          <p:cNvPr id="77" name="IMG_4036.jpg" descr="IMG_4036.jpg">
            <a:extLst>
              <a:ext uri="{FF2B5EF4-FFF2-40B4-BE49-F238E27FC236}">
                <a16:creationId xmlns:a16="http://schemas.microsoft.com/office/drawing/2014/main" id="{7F5321F9-504F-814D-AA7B-35BA7AD2E2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414" y="239620"/>
            <a:ext cx="3817875" cy="41014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00AC22A-6A76-484D-ADB0-F6DDE46A1E84}"/>
              </a:ext>
            </a:extLst>
          </p:cNvPr>
          <p:cNvGrpSpPr/>
          <p:nvPr/>
        </p:nvGrpSpPr>
        <p:grpSpPr>
          <a:xfrm>
            <a:off x="10089294" y="4569458"/>
            <a:ext cx="1187881" cy="1495215"/>
            <a:chOff x="10089294" y="4569458"/>
            <a:chExt cx="1187881" cy="1495215"/>
          </a:xfrm>
        </p:grpSpPr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EF334B27-EF87-1543-94D0-2C651456B1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65E74FF-BBAD-1944-B91E-3C6F0F7F37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BF6D2A96-0B6C-3140-9109-FA51724D7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03094" y="5322251"/>
              <a:ext cx="1174081" cy="742422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35" name="Picture 34" descr="A picture containing person, indoor, ceiling, people&#10;&#10;Description automatically generated">
            <a:extLst>
              <a:ext uri="{FF2B5EF4-FFF2-40B4-BE49-F238E27FC236}">
                <a16:creationId xmlns:a16="http://schemas.microsoft.com/office/drawing/2014/main" id="{EFD68D05-D30D-CD48-8912-F21C72A8A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447" y="4131354"/>
            <a:ext cx="5944225" cy="33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7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92000" cy="3373199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smoking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FA2B80-B2F4-7C4E-8AFD-4B1092CB1487}"/>
              </a:ext>
            </a:extLst>
          </p:cNvPr>
          <p:cNvGrpSpPr/>
          <p:nvPr/>
        </p:nvGrpSpPr>
        <p:grpSpPr>
          <a:xfrm>
            <a:off x="8040613" y="2322415"/>
            <a:ext cx="802481" cy="3742257"/>
            <a:chOff x="8040613" y="2322415"/>
            <a:chExt cx="802481" cy="3742257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AAEBCE3-B63A-CB46-AC28-23F3D5ABA4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8" name="Elbow Connector 67">
              <a:extLst>
                <a:ext uri="{FF2B5EF4-FFF2-40B4-BE49-F238E27FC236}">
                  <a16:creationId xmlns:a16="http://schemas.microsoft.com/office/drawing/2014/main" id="{F81FDF6C-99C9-C64A-B268-AFCF8A41BEC9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044E8FAE-407C-EE48-B9B2-6887FA1F7292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571164" y="3792742"/>
              <a:ext cx="3742257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709C922-A5DC-AB43-BB9E-BE21D671C500}"/>
              </a:ext>
            </a:extLst>
          </p:cNvPr>
          <p:cNvGrpSpPr/>
          <p:nvPr/>
        </p:nvGrpSpPr>
        <p:grpSpPr>
          <a:xfrm>
            <a:off x="10089294" y="4569458"/>
            <a:ext cx="1187881" cy="1495215"/>
            <a:chOff x="10089294" y="4569458"/>
            <a:chExt cx="1187881" cy="1495215"/>
          </a:xfrm>
        </p:grpSpPr>
        <p:cxnSp>
          <p:nvCxnSpPr>
            <p:cNvPr id="63" name="Elbow Connector 62">
              <a:extLst>
                <a:ext uri="{FF2B5EF4-FFF2-40B4-BE49-F238E27FC236}">
                  <a16:creationId xmlns:a16="http://schemas.microsoft.com/office/drawing/2014/main" id="{3CA1B2F3-2B0B-F74E-931E-454206CFEC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964803A-BD0E-EF45-8A08-D7DCD5FF4B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360C74C8-0962-C849-A6E3-DDA328F625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03094" y="5322251"/>
              <a:ext cx="1174081" cy="742422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CC5562C-5050-F247-915C-CBC3CC08494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674" y="241916"/>
            <a:ext cx="4399149" cy="288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C53A52F8-E9F3-6E44-B414-B782A3F73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585" y="505334"/>
            <a:ext cx="4399200" cy="31209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42F8D1F-BB6B-B54F-92FF-06D74230C1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397" y="241916"/>
            <a:ext cx="4406400" cy="31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92000" cy="3373199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49925-17E5-8242-93C9-C4C6F474D4D0}"/>
              </a:ext>
            </a:extLst>
          </p:cNvPr>
          <p:cNvSpPr/>
          <p:nvPr/>
        </p:nvSpPr>
        <p:spPr bwMode="auto">
          <a:xfrm>
            <a:off x="3306820" y="5263491"/>
            <a:ext cx="12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garden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A7F81-B2BB-6C42-BE61-AD39E1A77058}"/>
              </a:ext>
            </a:extLst>
          </p:cNvPr>
          <p:cNvSpPr/>
          <p:nvPr/>
        </p:nvSpPr>
        <p:spPr bwMode="auto">
          <a:xfrm>
            <a:off x="3039268" y="6430128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 greenhouse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smoking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B050322-B8A0-D043-8E4C-DF604F38AF03}"/>
              </a:ext>
            </a:extLst>
          </p:cNvPr>
          <p:cNvGrpSpPr/>
          <p:nvPr/>
        </p:nvGrpSpPr>
        <p:grpSpPr>
          <a:xfrm>
            <a:off x="4566820" y="3590778"/>
            <a:ext cx="3645592" cy="3199350"/>
            <a:chOff x="4566820" y="3590778"/>
            <a:chExt cx="3645592" cy="3199350"/>
          </a:xfrm>
        </p:grpSpPr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1CBC38F1-C6B9-934B-B670-666D41DF0A8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4911268" y="3590778"/>
              <a:ext cx="3301144" cy="3199350"/>
            </a:xfrm>
            <a:prstGeom prst="bentConnector3">
              <a:avLst>
                <a:gd name="adj1" fmla="val 8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691D67-68AC-5540-AF40-6EB6DDEAE933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4566820" y="5623491"/>
              <a:ext cx="625585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FA2B80-B2F4-7C4E-8AFD-4B1092CB1487}"/>
              </a:ext>
            </a:extLst>
          </p:cNvPr>
          <p:cNvGrpSpPr/>
          <p:nvPr/>
        </p:nvGrpSpPr>
        <p:grpSpPr>
          <a:xfrm>
            <a:off x="8040613" y="2322415"/>
            <a:ext cx="802481" cy="3742257"/>
            <a:chOff x="8040613" y="2322415"/>
            <a:chExt cx="802481" cy="3742257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AAEBCE3-B63A-CB46-AC28-23F3D5ABA4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8" name="Elbow Connector 67">
              <a:extLst>
                <a:ext uri="{FF2B5EF4-FFF2-40B4-BE49-F238E27FC236}">
                  <a16:creationId xmlns:a16="http://schemas.microsoft.com/office/drawing/2014/main" id="{F81FDF6C-99C9-C64A-B268-AFCF8A41BEC9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044E8FAE-407C-EE48-B9B2-6887FA1F7292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571164" y="3792742"/>
              <a:ext cx="3742257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709C922-A5DC-AB43-BB9E-BE21D671C500}"/>
              </a:ext>
            </a:extLst>
          </p:cNvPr>
          <p:cNvGrpSpPr/>
          <p:nvPr/>
        </p:nvGrpSpPr>
        <p:grpSpPr>
          <a:xfrm>
            <a:off x="10089294" y="4569458"/>
            <a:ext cx="1187881" cy="1495215"/>
            <a:chOff x="10089294" y="4569458"/>
            <a:chExt cx="1187881" cy="1495215"/>
          </a:xfrm>
        </p:grpSpPr>
        <p:cxnSp>
          <p:nvCxnSpPr>
            <p:cNvPr id="63" name="Elbow Connector 62">
              <a:extLst>
                <a:ext uri="{FF2B5EF4-FFF2-40B4-BE49-F238E27FC236}">
                  <a16:creationId xmlns:a16="http://schemas.microsoft.com/office/drawing/2014/main" id="{3CA1B2F3-2B0B-F74E-931E-454206CFEC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964803A-BD0E-EF45-8A08-D7DCD5FF4B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360C74C8-0962-C849-A6E3-DDA328F625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03094" y="5322251"/>
              <a:ext cx="1174081" cy="742422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7288A8-D2A3-2C41-8811-FF9E72447179}"/>
              </a:ext>
            </a:extLst>
          </p:cNvPr>
          <p:cNvSpPr txBox="1"/>
          <p:nvPr/>
        </p:nvSpPr>
        <p:spPr>
          <a:xfrm>
            <a:off x="4203997" y="7174598"/>
            <a:ext cx="178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*community</a:t>
            </a:r>
          </a:p>
        </p:txBody>
      </p:sp>
      <p:pic>
        <p:nvPicPr>
          <p:cNvPr id="48" name="Picture 47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5AC81450-4FE7-8847-A418-D056AAF4B6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585" y="505334"/>
            <a:ext cx="4399200" cy="31209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17D003A-BF53-3948-A54E-CDF33C780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397" y="241916"/>
            <a:ext cx="4406400" cy="312654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1277C1-0BC5-4948-BDD5-7E498E9732AE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674" y="241916"/>
            <a:ext cx="4399149" cy="288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563C6C9-CA93-C842-B10D-E16897441CB4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29947" y="2244271"/>
            <a:ext cx="4406400" cy="2933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21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92000" cy="3373199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8B186-9EEA-774A-9544-EA339341C1D9}"/>
              </a:ext>
            </a:extLst>
          </p:cNvPr>
          <p:cNvSpPr/>
          <p:nvPr/>
        </p:nvSpPr>
        <p:spPr bwMode="auto">
          <a:xfrm>
            <a:off x="3014367" y="4098757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seed-starting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49925-17E5-8242-93C9-C4C6F474D4D0}"/>
              </a:ext>
            </a:extLst>
          </p:cNvPr>
          <p:cNvSpPr/>
          <p:nvPr/>
        </p:nvSpPr>
        <p:spPr bwMode="auto">
          <a:xfrm>
            <a:off x="3306820" y="5263491"/>
            <a:ext cx="12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garden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A7F81-B2BB-6C42-BE61-AD39E1A77058}"/>
              </a:ext>
            </a:extLst>
          </p:cNvPr>
          <p:cNvSpPr/>
          <p:nvPr/>
        </p:nvSpPr>
        <p:spPr bwMode="auto">
          <a:xfrm>
            <a:off x="3039268" y="6430128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 greenhouse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smoking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B07D35-4FF3-F84F-824A-3855DD6FFA98}"/>
              </a:ext>
            </a:extLst>
          </p:cNvPr>
          <p:cNvCxnSpPr>
            <a:stCxn id="14" idx="2"/>
            <a:endCxn id="4" idx="0"/>
          </p:cNvCxnSpPr>
          <p:nvPr/>
        </p:nvCxnSpPr>
        <p:spPr bwMode="auto">
          <a:xfrm>
            <a:off x="6463721" y="4820858"/>
            <a:ext cx="0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B7F4EE-52F8-0242-AF91-1A889E38B25F}"/>
              </a:ext>
            </a:extLst>
          </p:cNvPr>
          <p:cNvCxnSpPr>
            <a:cxnSpLocks/>
          </p:cNvCxnSpPr>
          <p:nvPr/>
        </p:nvCxnSpPr>
        <p:spPr bwMode="auto">
          <a:xfrm flipH="1">
            <a:off x="5672226" y="4820750"/>
            <a:ext cx="8015" cy="164403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236BF9-35CA-F842-9E89-21981B81B2C5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 bwMode="auto">
          <a:xfrm flipH="1">
            <a:off x="3936820" y="4818757"/>
            <a:ext cx="13547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5605DC-3BA5-8E47-A853-D5E706B4DD3F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5217" y="4817240"/>
            <a:ext cx="2967" cy="162752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163F3-6270-5943-90FE-29C9608F8F70}"/>
              </a:ext>
            </a:extLst>
          </p:cNvPr>
          <p:cNvSpPr/>
          <p:nvPr/>
        </p:nvSpPr>
        <p:spPr bwMode="auto">
          <a:xfrm>
            <a:off x="5527721" y="4100858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seed-starting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B050322-B8A0-D043-8E4C-DF604F38AF03}"/>
              </a:ext>
            </a:extLst>
          </p:cNvPr>
          <p:cNvGrpSpPr/>
          <p:nvPr/>
        </p:nvGrpSpPr>
        <p:grpSpPr>
          <a:xfrm>
            <a:off x="4566820" y="3590778"/>
            <a:ext cx="3645592" cy="3199350"/>
            <a:chOff x="4566820" y="3590778"/>
            <a:chExt cx="3645592" cy="3199350"/>
          </a:xfrm>
        </p:grpSpPr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1CBC38F1-C6B9-934B-B670-666D41DF0A8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4911268" y="3590778"/>
              <a:ext cx="3301144" cy="3199350"/>
            </a:xfrm>
            <a:prstGeom prst="bentConnector3">
              <a:avLst>
                <a:gd name="adj1" fmla="val 8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691D67-68AC-5540-AF40-6EB6DDEAE933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4566820" y="5623491"/>
              <a:ext cx="625585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FA2B80-B2F4-7C4E-8AFD-4B1092CB1487}"/>
              </a:ext>
            </a:extLst>
          </p:cNvPr>
          <p:cNvGrpSpPr/>
          <p:nvPr/>
        </p:nvGrpSpPr>
        <p:grpSpPr>
          <a:xfrm>
            <a:off x="8040613" y="2322415"/>
            <a:ext cx="802481" cy="3742257"/>
            <a:chOff x="8040613" y="2322415"/>
            <a:chExt cx="802481" cy="3742257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AAEBCE3-B63A-CB46-AC28-23F3D5ABA4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8" name="Elbow Connector 67">
              <a:extLst>
                <a:ext uri="{FF2B5EF4-FFF2-40B4-BE49-F238E27FC236}">
                  <a16:creationId xmlns:a16="http://schemas.microsoft.com/office/drawing/2014/main" id="{F81FDF6C-99C9-C64A-B268-AFCF8A41BEC9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044E8FAE-407C-EE48-B9B2-6887FA1F7292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6571164" y="3792742"/>
              <a:ext cx="3742257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5E572DF-29B6-9249-BD9C-229C29164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162" y="1051662"/>
            <a:ext cx="1839077" cy="2349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C72CCE-0F2F-B84E-9640-6D4670790C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45" y="171816"/>
            <a:ext cx="3471088" cy="377770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709C922-A5DC-AB43-BB9E-BE21D671C500}"/>
              </a:ext>
            </a:extLst>
          </p:cNvPr>
          <p:cNvGrpSpPr/>
          <p:nvPr/>
        </p:nvGrpSpPr>
        <p:grpSpPr>
          <a:xfrm>
            <a:off x="10089294" y="4569458"/>
            <a:ext cx="1187881" cy="1495215"/>
            <a:chOff x="10089294" y="4569458"/>
            <a:chExt cx="1187881" cy="1495215"/>
          </a:xfrm>
        </p:grpSpPr>
        <p:cxnSp>
          <p:nvCxnSpPr>
            <p:cNvPr id="63" name="Elbow Connector 62">
              <a:extLst>
                <a:ext uri="{FF2B5EF4-FFF2-40B4-BE49-F238E27FC236}">
                  <a16:creationId xmlns:a16="http://schemas.microsoft.com/office/drawing/2014/main" id="{3CA1B2F3-2B0B-F74E-931E-454206CFEC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964803A-BD0E-EF45-8A08-D7DCD5FF4B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360C74C8-0962-C849-A6E3-DDA328F625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03094" y="5322251"/>
              <a:ext cx="1174081" cy="742422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7288A8-D2A3-2C41-8811-FF9E72447179}"/>
              </a:ext>
            </a:extLst>
          </p:cNvPr>
          <p:cNvSpPr txBox="1"/>
          <p:nvPr/>
        </p:nvSpPr>
        <p:spPr>
          <a:xfrm>
            <a:off x="4203997" y="7174598"/>
            <a:ext cx="178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*community</a:t>
            </a:r>
          </a:p>
        </p:txBody>
      </p:sp>
    </p:spTree>
    <p:extLst>
      <p:ext uri="{BB962C8B-B14F-4D97-AF65-F5344CB8AC3E}">
        <p14:creationId xmlns:p14="http://schemas.microsoft.com/office/powerpoint/2010/main" val="9561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63200" cy="3373199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8B186-9EEA-774A-9544-EA339341C1D9}"/>
              </a:ext>
            </a:extLst>
          </p:cNvPr>
          <p:cNvSpPr/>
          <p:nvPr/>
        </p:nvSpPr>
        <p:spPr bwMode="auto">
          <a:xfrm>
            <a:off x="3014367" y="4098757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seed-starting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49925-17E5-8242-93C9-C4C6F474D4D0}"/>
              </a:ext>
            </a:extLst>
          </p:cNvPr>
          <p:cNvSpPr/>
          <p:nvPr/>
        </p:nvSpPr>
        <p:spPr bwMode="auto">
          <a:xfrm>
            <a:off x="3306820" y="5263491"/>
            <a:ext cx="12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garden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A7F81-B2BB-6C42-BE61-AD39E1A77058}"/>
              </a:ext>
            </a:extLst>
          </p:cNvPr>
          <p:cNvSpPr/>
          <p:nvPr/>
        </p:nvSpPr>
        <p:spPr bwMode="auto">
          <a:xfrm>
            <a:off x="3039268" y="6430128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 greenhouse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smoking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B07D35-4FF3-F84F-824A-3855DD6FFA98}"/>
              </a:ext>
            </a:extLst>
          </p:cNvPr>
          <p:cNvCxnSpPr>
            <a:stCxn id="14" idx="2"/>
            <a:endCxn id="4" idx="0"/>
          </p:cNvCxnSpPr>
          <p:nvPr/>
        </p:nvCxnSpPr>
        <p:spPr bwMode="auto">
          <a:xfrm>
            <a:off x="6463721" y="4820858"/>
            <a:ext cx="0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B7F4EE-52F8-0242-AF91-1A889E38B25F}"/>
              </a:ext>
            </a:extLst>
          </p:cNvPr>
          <p:cNvCxnSpPr>
            <a:cxnSpLocks/>
          </p:cNvCxnSpPr>
          <p:nvPr/>
        </p:nvCxnSpPr>
        <p:spPr bwMode="auto">
          <a:xfrm flipH="1">
            <a:off x="5672226" y="4820750"/>
            <a:ext cx="8015" cy="164403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236BF9-35CA-F842-9E89-21981B81B2C5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 bwMode="auto">
          <a:xfrm flipH="1">
            <a:off x="3936820" y="4818757"/>
            <a:ext cx="13547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5605DC-3BA5-8E47-A853-D5E706B4DD3F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5217" y="4817240"/>
            <a:ext cx="2967" cy="162752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163F3-6270-5943-90FE-29C9608F8F70}"/>
              </a:ext>
            </a:extLst>
          </p:cNvPr>
          <p:cNvSpPr/>
          <p:nvPr/>
        </p:nvSpPr>
        <p:spPr bwMode="auto">
          <a:xfrm>
            <a:off x="5527721" y="4100858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seed-starting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B050322-B8A0-D043-8E4C-DF604F38AF03}"/>
              </a:ext>
            </a:extLst>
          </p:cNvPr>
          <p:cNvGrpSpPr/>
          <p:nvPr/>
        </p:nvGrpSpPr>
        <p:grpSpPr>
          <a:xfrm>
            <a:off x="4566820" y="3590778"/>
            <a:ext cx="3645592" cy="3199350"/>
            <a:chOff x="4566820" y="3590778"/>
            <a:chExt cx="3645592" cy="3199350"/>
          </a:xfrm>
        </p:grpSpPr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1CBC38F1-C6B9-934B-B670-666D41DF0A8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4911268" y="3590778"/>
              <a:ext cx="3301144" cy="3199350"/>
            </a:xfrm>
            <a:prstGeom prst="bentConnector3">
              <a:avLst>
                <a:gd name="adj1" fmla="val 8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691D67-68AC-5540-AF40-6EB6DDEAE933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4566820" y="5623491"/>
              <a:ext cx="625585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1EA196F-0303-8644-9E5B-9D35D28D9A1A}"/>
              </a:ext>
            </a:extLst>
          </p:cNvPr>
          <p:cNvGrpSpPr/>
          <p:nvPr/>
        </p:nvGrpSpPr>
        <p:grpSpPr>
          <a:xfrm>
            <a:off x="8040613" y="2322415"/>
            <a:ext cx="802481" cy="2999835"/>
            <a:chOff x="8040613" y="2322415"/>
            <a:chExt cx="802481" cy="299983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FC647-8BB0-394E-B103-30B2B96D6E79}"/>
                </a:ext>
              </a:extLst>
            </p:cNvPr>
            <p:cNvCxnSpPr>
              <a:cxnSpLocks/>
              <a:endCxn id="25" idx="1"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83" name="Elbow Connector 282">
              <a:extLst>
                <a:ext uri="{FF2B5EF4-FFF2-40B4-BE49-F238E27FC236}">
                  <a16:creationId xmlns:a16="http://schemas.microsoft.com/office/drawing/2014/main" id="{85B46164-C36D-5548-938F-3F2AF3EFF4A7}"/>
                </a:ext>
              </a:extLst>
            </p:cNvPr>
            <p:cNvCxnSpPr>
              <a:cxnSpLocks/>
              <a:stCxn id="219" idx="2"/>
              <a:endCxn id="26" idx="1"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FA52F-AB81-5E40-BE49-0E2308798922}"/>
              </a:ext>
            </a:extLst>
          </p:cNvPr>
          <p:cNvGrpSpPr/>
          <p:nvPr/>
        </p:nvGrpSpPr>
        <p:grpSpPr>
          <a:xfrm>
            <a:off x="10089294" y="4569458"/>
            <a:ext cx="1187881" cy="752793"/>
            <a:chOff x="10089294" y="4569458"/>
            <a:chExt cx="1187881" cy="752793"/>
          </a:xfrm>
        </p:grpSpPr>
        <p:cxnSp>
          <p:nvCxnSpPr>
            <p:cNvPr id="289" name="Elbow Connector 288">
              <a:extLst>
                <a:ext uri="{FF2B5EF4-FFF2-40B4-BE49-F238E27FC236}">
                  <a16:creationId xmlns:a16="http://schemas.microsoft.com/office/drawing/2014/main" id="{21DD938F-0734-B041-AC94-B5D182C65E5F}"/>
                </a:ext>
              </a:extLst>
            </p:cNvPr>
            <p:cNvCxnSpPr>
              <a:cxnSpLocks/>
              <a:stCxn id="25" idx="3"/>
              <a:endCxn id="179" idx="1"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D845C62-64EE-D842-8527-D348B7DDD27D}"/>
                </a:ext>
              </a:extLst>
            </p:cNvPr>
            <p:cNvCxnSpPr>
              <a:stCxn id="26" idx="3"/>
              <a:endCxn id="179" idx="1"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D2A24C12-B7DE-304D-8CAF-46D9957C487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03094" y="5322251"/>
            <a:ext cx="1174081" cy="742422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02171EEC-3EF0-BD44-AEA7-1D361DEB6B66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571164" y="3792742"/>
            <a:ext cx="3742257" cy="801603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E5B458D-F133-8243-A52A-1DC3235BB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39" y="1572594"/>
            <a:ext cx="1713854" cy="3326976"/>
          </a:xfrm>
          <a:prstGeom prst="rect">
            <a:avLst/>
          </a:prstGeom>
        </p:spPr>
      </p:pic>
      <p:pic>
        <p:nvPicPr>
          <p:cNvPr id="20" name="Picture 19" descr="A picture containing indoor, kitchenware, cooking, cooker&#10;&#10;Description automatically generated">
            <a:extLst>
              <a:ext uri="{FF2B5EF4-FFF2-40B4-BE49-F238E27FC236}">
                <a16:creationId xmlns:a16="http://schemas.microsoft.com/office/drawing/2014/main" id="{210670A0-A66F-2F42-9068-95B4E38A6A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29" y="4920654"/>
            <a:ext cx="2568394" cy="2354737"/>
          </a:xfrm>
          <a:prstGeom prst="rect">
            <a:avLst/>
          </a:prstGeom>
        </p:spPr>
      </p:pic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06F9E9D7-2D8B-FD4B-B941-71CF6EBD3B7A}"/>
              </a:ext>
            </a:extLst>
          </p:cNvPr>
          <p:cNvCxnSpPr>
            <a:cxnSpLocks/>
            <a:stCxn id="55" idx="3"/>
          </p:cNvCxnSpPr>
          <p:nvPr/>
        </p:nvCxnSpPr>
        <p:spPr bwMode="auto">
          <a:xfrm flipV="1">
            <a:off x="10080587" y="5322251"/>
            <a:ext cx="1196588" cy="1463214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9DBCC3F2-2379-6349-9A78-51A895B6310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571164" y="4519853"/>
            <a:ext cx="3742257" cy="801603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507E8F1-CCB9-BB46-831D-050A0B70BDF0}"/>
              </a:ext>
            </a:extLst>
          </p:cNvPr>
          <p:cNvSpPr/>
          <p:nvPr/>
        </p:nvSpPr>
        <p:spPr bwMode="auto">
          <a:xfrm>
            <a:off x="8820587" y="6569465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canning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19D3CD-B1A0-924D-BB8C-067B4D3161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492" y="99969"/>
            <a:ext cx="2205876" cy="368865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9B05881-02B4-F041-B20F-685A700DBB89}"/>
              </a:ext>
            </a:extLst>
          </p:cNvPr>
          <p:cNvSpPr txBox="1"/>
          <p:nvPr/>
        </p:nvSpPr>
        <p:spPr>
          <a:xfrm>
            <a:off x="4203997" y="7174598"/>
            <a:ext cx="178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*community</a:t>
            </a:r>
          </a:p>
        </p:txBody>
      </p:sp>
    </p:spTree>
    <p:extLst>
      <p:ext uri="{BB962C8B-B14F-4D97-AF65-F5344CB8AC3E}">
        <p14:creationId xmlns:p14="http://schemas.microsoft.com/office/powerpoint/2010/main" val="23760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63533" cy="2654175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8B186-9EEA-774A-9544-EA339341C1D9}"/>
              </a:ext>
            </a:extLst>
          </p:cNvPr>
          <p:cNvSpPr/>
          <p:nvPr/>
        </p:nvSpPr>
        <p:spPr bwMode="auto">
          <a:xfrm>
            <a:off x="3014367" y="4098757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seed-starting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49925-17E5-8242-93C9-C4C6F474D4D0}"/>
              </a:ext>
            </a:extLst>
          </p:cNvPr>
          <p:cNvSpPr/>
          <p:nvPr/>
        </p:nvSpPr>
        <p:spPr bwMode="auto">
          <a:xfrm>
            <a:off x="3306820" y="5263491"/>
            <a:ext cx="12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garden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A7F81-B2BB-6C42-BE61-AD39E1A77058}"/>
              </a:ext>
            </a:extLst>
          </p:cNvPr>
          <p:cNvSpPr/>
          <p:nvPr/>
        </p:nvSpPr>
        <p:spPr bwMode="auto">
          <a:xfrm>
            <a:off x="3039268" y="6430128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 greenhouse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5677F-75F1-B54F-905D-B59A3A201B5F}"/>
              </a:ext>
            </a:extLst>
          </p:cNvPr>
          <p:cNvSpPr txBox="1"/>
          <p:nvPr/>
        </p:nvSpPr>
        <p:spPr>
          <a:xfrm>
            <a:off x="4203997" y="7174598"/>
            <a:ext cx="178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*community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canning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B07D35-4FF3-F84F-824A-3855DD6FFA98}"/>
              </a:ext>
            </a:extLst>
          </p:cNvPr>
          <p:cNvCxnSpPr>
            <a:stCxn id="14" idx="2"/>
            <a:endCxn id="4" idx="0"/>
          </p:cNvCxnSpPr>
          <p:nvPr/>
        </p:nvCxnSpPr>
        <p:spPr bwMode="auto">
          <a:xfrm>
            <a:off x="6463721" y="4820858"/>
            <a:ext cx="0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B7F4EE-52F8-0242-AF91-1A889E38B25F}"/>
              </a:ext>
            </a:extLst>
          </p:cNvPr>
          <p:cNvCxnSpPr>
            <a:cxnSpLocks/>
          </p:cNvCxnSpPr>
          <p:nvPr/>
        </p:nvCxnSpPr>
        <p:spPr bwMode="auto">
          <a:xfrm flipH="1">
            <a:off x="5672226" y="4820750"/>
            <a:ext cx="8015" cy="164403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236BF9-35CA-F842-9E89-21981B81B2C5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 bwMode="auto">
          <a:xfrm flipH="1">
            <a:off x="3936820" y="4818757"/>
            <a:ext cx="13547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5605DC-3BA5-8E47-A853-D5E706B4DD3F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5217" y="4817240"/>
            <a:ext cx="2967" cy="162752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F49B7D-B3CE-6E43-8453-28C4D146209C}"/>
              </a:ext>
            </a:extLst>
          </p:cNvPr>
          <p:cNvSpPr/>
          <p:nvPr/>
        </p:nvSpPr>
        <p:spPr bwMode="auto">
          <a:xfrm>
            <a:off x="3129377" y="380975"/>
            <a:ext cx="1663533" cy="3111335"/>
          </a:xfrm>
          <a:prstGeom prst="rect">
            <a:avLst/>
          </a:prstGeom>
          <a:solidFill>
            <a:srgbClr val="00B0F0">
              <a:alpha val="10000"/>
            </a:srgb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raising animals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41FEEE-97B4-EF4C-8482-F5EC7E489718}"/>
              </a:ext>
            </a:extLst>
          </p:cNvPr>
          <p:cNvSpPr/>
          <p:nvPr/>
        </p:nvSpPr>
        <p:spPr bwMode="auto">
          <a:xfrm>
            <a:off x="3344005" y="1329509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chicken coop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B5FC26-B3AD-9F4F-8DED-866D70EEE48A}"/>
              </a:ext>
            </a:extLst>
          </p:cNvPr>
          <p:cNvSpPr/>
          <p:nvPr/>
        </p:nvSpPr>
        <p:spPr bwMode="auto">
          <a:xfrm>
            <a:off x="3308545" y="2487202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rabbit hutch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163F3-6270-5943-90FE-29C9608F8F70}"/>
              </a:ext>
            </a:extLst>
          </p:cNvPr>
          <p:cNvSpPr/>
          <p:nvPr/>
        </p:nvSpPr>
        <p:spPr bwMode="auto">
          <a:xfrm>
            <a:off x="5527721" y="4100858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seed-starting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247" name="Elbow Connector 246">
            <a:extLst>
              <a:ext uri="{FF2B5EF4-FFF2-40B4-BE49-F238E27FC236}">
                <a16:creationId xmlns:a16="http://schemas.microsoft.com/office/drawing/2014/main" id="{962E62BA-1504-6A48-B22B-8DFEF44FEAF5}"/>
              </a:ext>
            </a:extLst>
          </p:cNvPr>
          <p:cNvCxnSpPr>
            <a:stCxn id="54" idx="3"/>
            <a:endCxn id="219" idx="1"/>
          </p:cNvCxnSpPr>
          <p:nvPr/>
        </p:nvCxnSpPr>
        <p:spPr bwMode="auto">
          <a:xfrm flipV="1">
            <a:off x="4568545" y="1674416"/>
            <a:ext cx="2842946" cy="1170000"/>
          </a:xfrm>
          <a:prstGeom prst="bentConnector3">
            <a:avLst>
              <a:gd name="adj1" fmla="val 20342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B050322-B8A0-D043-8E4C-DF604F38AF03}"/>
              </a:ext>
            </a:extLst>
          </p:cNvPr>
          <p:cNvGrpSpPr/>
          <p:nvPr/>
        </p:nvGrpSpPr>
        <p:grpSpPr>
          <a:xfrm>
            <a:off x="4566820" y="3590778"/>
            <a:ext cx="3645592" cy="3199350"/>
            <a:chOff x="4566820" y="3590778"/>
            <a:chExt cx="3645592" cy="3199350"/>
          </a:xfrm>
        </p:grpSpPr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1CBC38F1-C6B9-934B-B670-666D41DF0A8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4911268" y="3590778"/>
              <a:ext cx="3301144" cy="3199350"/>
            </a:xfrm>
            <a:prstGeom prst="bentConnector3">
              <a:avLst>
                <a:gd name="adj1" fmla="val 8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691D67-68AC-5540-AF40-6EB6DDEAE933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4566820" y="5623491"/>
              <a:ext cx="625585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1EA196F-0303-8644-9E5B-9D35D28D9A1A}"/>
              </a:ext>
            </a:extLst>
          </p:cNvPr>
          <p:cNvGrpSpPr/>
          <p:nvPr/>
        </p:nvGrpSpPr>
        <p:grpSpPr>
          <a:xfrm>
            <a:off x="8040613" y="2322415"/>
            <a:ext cx="802481" cy="2999835"/>
            <a:chOff x="8040613" y="2322415"/>
            <a:chExt cx="802481" cy="299983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FC647-8BB0-394E-B103-30B2B96D6E79}"/>
                </a:ext>
              </a:extLst>
            </p:cNvPr>
            <p:cNvCxnSpPr>
              <a:cxnSpLocks/>
              <a:endCxn id="25" idx="1"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83" name="Elbow Connector 282">
              <a:extLst>
                <a:ext uri="{FF2B5EF4-FFF2-40B4-BE49-F238E27FC236}">
                  <a16:creationId xmlns:a16="http://schemas.microsoft.com/office/drawing/2014/main" id="{85B46164-C36D-5548-938F-3F2AF3EFF4A7}"/>
                </a:ext>
              </a:extLst>
            </p:cNvPr>
            <p:cNvCxnSpPr>
              <a:cxnSpLocks/>
              <a:stCxn id="219" idx="2"/>
              <a:endCxn id="26" idx="1"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FA52F-AB81-5E40-BE49-0E2308798922}"/>
              </a:ext>
            </a:extLst>
          </p:cNvPr>
          <p:cNvGrpSpPr/>
          <p:nvPr/>
        </p:nvGrpSpPr>
        <p:grpSpPr>
          <a:xfrm>
            <a:off x="10089294" y="4569458"/>
            <a:ext cx="1187881" cy="752793"/>
            <a:chOff x="10089294" y="4569458"/>
            <a:chExt cx="1187881" cy="752793"/>
          </a:xfrm>
        </p:grpSpPr>
        <p:cxnSp>
          <p:nvCxnSpPr>
            <p:cNvPr id="289" name="Elbow Connector 288">
              <a:extLst>
                <a:ext uri="{FF2B5EF4-FFF2-40B4-BE49-F238E27FC236}">
                  <a16:creationId xmlns:a16="http://schemas.microsoft.com/office/drawing/2014/main" id="{21DD938F-0734-B041-AC94-B5D182C65E5F}"/>
                </a:ext>
              </a:extLst>
            </p:cNvPr>
            <p:cNvCxnSpPr>
              <a:cxnSpLocks/>
              <a:stCxn id="25" idx="3"/>
              <a:endCxn id="179" idx="1"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D845C62-64EE-D842-8527-D348B7DDD27D}"/>
                </a:ext>
              </a:extLst>
            </p:cNvPr>
            <p:cNvCxnSpPr>
              <a:stCxn id="26" idx="3"/>
              <a:endCxn id="179" idx="1"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cxnSp>
        <p:nvCxnSpPr>
          <p:cNvPr id="291" name="Elbow Connector 290">
            <a:extLst>
              <a:ext uri="{FF2B5EF4-FFF2-40B4-BE49-F238E27FC236}">
                <a16:creationId xmlns:a16="http://schemas.microsoft.com/office/drawing/2014/main" id="{170F7BFC-98E8-1548-8AEA-7176CE2D7220}"/>
              </a:ext>
            </a:extLst>
          </p:cNvPr>
          <p:cNvCxnSpPr>
            <a:cxnSpLocks/>
            <a:stCxn id="27" idx="3"/>
            <a:endCxn id="179" idx="1"/>
          </p:cNvCxnSpPr>
          <p:nvPr/>
        </p:nvCxnSpPr>
        <p:spPr bwMode="auto">
          <a:xfrm flipV="1">
            <a:off x="10103094" y="5322251"/>
            <a:ext cx="1174081" cy="742422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09" name="Elbow Connector 308">
            <a:extLst>
              <a:ext uri="{FF2B5EF4-FFF2-40B4-BE49-F238E27FC236}">
                <a16:creationId xmlns:a16="http://schemas.microsoft.com/office/drawing/2014/main" id="{1D77C0D5-0B1D-C74E-A8FF-4E7AC0B60661}"/>
              </a:ext>
            </a:extLst>
          </p:cNvPr>
          <p:cNvCxnSpPr>
            <a:cxnSpLocks/>
            <a:stCxn id="219" idx="2"/>
            <a:endCxn id="27" idx="1"/>
          </p:cNvCxnSpPr>
          <p:nvPr/>
        </p:nvCxnSpPr>
        <p:spPr bwMode="auto">
          <a:xfrm rot="16200000" flipH="1">
            <a:off x="6571164" y="3792742"/>
            <a:ext cx="3742257" cy="801603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F0D6731A-A34D-BE4C-9B93-030361F5ADB1}"/>
              </a:ext>
            </a:extLst>
          </p:cNvPr>
          <p:cNvCxnSpPr>
            <a:cxnSpLocks/>
          </p:cNvCxnSpPr>
          <p:nvPr/>
        </p:nvCxnSpPr>
        <p:spPr bwMode="auto">
          <a:xfrm>
            <a:off x="4604005" y="1673534"/>
            <a:ext cx="2766344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 descr="A picture containing bird, chicken, gallinaceous bird, aquatic bird&#10;&#10;Description automatically generated">
            <a:extLst>
              <a:ext uri="{FF2B5EF4-FFF2-40B4-BE49-F238E27FC236}">
                <a16:creationId xmlns:a16="http://schemas.microsoft.com/office/drawing/2014/main" id="{725AA0FF-09DC-2740-9636-2C1472190D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87" y="1747780"/>
            <a:ext cx="2362200" cy="2019300"/>
          </a:xfrm>
          <a:prstGeom prst="rect">
            <a:avLst/>
          </a:prstGeom>
        </p:spPr>
      </p:pic>
      <p:pic>
        <p:nvPicPr>
          <p:cNvPr id="7" name="Picture 6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F4F12070-2082-754B-B798-F6F752EC81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23" y="3521243"/>
            <a:ext cx="3493786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63533" cy="2654175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8B186-9EEA-774A-9544-EA339341C1D9}"/>
              </a:ext>
            </a:extLst>
          </p:cNvPr>
          <p:cNvSpPr/>
          <p:nvPr/>
        </p:nvSpPr>
        <p:spPr bwMode="auto">
          <a:xfrm>
            <a:off x="3014367" y="4098757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seed-starting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49925-17E5-8242-93C9-C4C6F474D4D0}"/>
              </a:ext>
            </a:extLst>
          </p:cNvPr>
          <p:cNvSpPr/>
          <p:nvPr/>
        </p:nvSpPr>
        <p:spPr bwMode="auto">
          <a:xfrm>
            <a:off x="3306820" y="5263491"/>
            <a:ext cx="12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garden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A7F81-B2BB-6C42-BE61-AD39E1A77058}"/>
              </a:ext>
            </a:extLst>
          </p:cNvPr>
          <p:cNvSpPr/>
          <p:nvPr/>
        </p:nvSpPr>
        <p:spPr bwMode="auto">
          <a:xfrm>
            <a:off x="3039268" y="6430128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 greenhouse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canning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B07D35-4FF3-F84F-824A-3855DD6FFA98}"/>
              </a:ext>
            </a:extLst>
          </p:cNvPr>
          <p:cNvCxnSpPr>
            <a:stCxn id="14" idx="2"/>
            <a:endCxn id="4" idx="0"/>
          </p:cNvCxnSpPr>
          <p:nvPr/>
        </p:nvCxnSpPr>
        <p:spPr bwMode="auto">
          <a:xfrm>
            <a:off x="6463721" y="4820858"/>
            <a:ext cx="0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B7F4EE-52F8-0242-AF91-1A889E38B25F}"/>
              </a:ext>
            </a:extLst>
          </p:cNvPr>
          <p:cNvCxnSpPr>
            <a:cxnSpLocks/>
          </p:cNvCxnSpPr>
          <p:nvPr/>
        </p:nvCxnSpPr>
        <p:spPr bwMode="auto">
          <a:xfrm flipH="1">
            <a:off x="5672226" y="4820750"/>
            <a:ext cx="8015" cy="164403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236BF9-35CA-F842-9E89-21981B81B2C5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 bwMode="auto">
          <a:xfrm flipH="1">
            <a:off x="3936820" y="4818757"/>
            <a:ext cx="13547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5605DC-3BA5-8E47-A853-D5E706B4DD3F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5217" y="4817240"/>
            <a:ext cx="2967" cy="162752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FBA446-E86A-CD45-8574-1C0B9311427D}"/>
              </a:ext>
            </a:extLst>
          </p:cNvPr>
          <p:cNvSpPr/>
          <p:nvPr/>
        </p:nvSpPr>
        <p:spPr bwMode="auto">
          <a:xfrm>
            <a:off x="11273571" y="3706850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selling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F49B7D-B3CE-6E43-8453-28C4D146209C}"/>
              </a:ext>
            </a:extLst>
          </p:cNvPr>
          <p:cNvSpPr/>
          <p:nvPr/>
        </p:nvSpPr>
        <p:spPr bwMode="auto">
          <a:xfrm>
            <a:off x="3129377" y="380975"/>
            <a:ext cx="1663533" cy="3111335"/>
          </a:xfrm>
          <a:prstGeom prst="rect">
            <a:avLst/>
          </a:prstGeom>
          <a:solidFill>
            <a:srgbClr val="00B0F0">
              <a:alpha val="10000"/>
            </a:srgb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raising animals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41FEEE-97B4-EF4C-8482-F5EC7E489718}"/>
              </a:ext>
            </a:extLst>
          </p:cNvPr>
          <p:cNvSpPr/>
          <p:nvPr/>
        </p:nvSpPr>
        <p:spPr bwMode="auto">
          <a:xfrm>
            <a:off x="3344005" y="1329509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chicken coop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B5FC26-B3AD-9F4F-8DED-866D70EEE48A}"/>
              </a:ext>
            </a:extLst>
          </p:cNvPr>
          <p:cNvSpPr/>
          <p:nvPr/>
        </p:nvSpPr>
        <p:spPr bwMode="auto">
          <a:xfrm>
            <a:off x="3308545" y="2487202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rabbit hutch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163F3-6270-5943-90FE-29C9608F8F70}"/>
              </a:ext>
            </a:extLst>
          </p:cNvPr>
          <p:cNvSpPr/>
          <p:nvPr/>
        </p:nvSpPr>
        <p:spPr bwMode="auto">
          <a:xfrm>
            <a:off x="5527721" y="4100858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seed-starting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58F86B0-99FA-604D-B939-8D0F0E95CAAD}"/>
              </a:ext>
            </a:extLst>
          </p:cNvPr>
          <p:cNvCxnSpPr>
            <a:cxnSpLocks/>
          </p:cNvCxnSpPr>
          <p:nvPr/>
        </p:nvCxnSpPr>
        <p:spPr bwMode="auto">
          <a:xfrm>
            <a:off x="10690134" y="3922850"/>
            <a:ext cx="61165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247" name="Elbow Connector 246">
            <a:extLst>
              <a:ext uri="{FF2B5EF4-FFF2-40B4-BE49-F238E27FC236}">
                <a16:creationId xmlns:a16="http://schemas.microsoft.com/office/drawing/2014/main" id="{962E62BA-1504-6A48-B22B-8DFEF44FEAF5}"/>
              </a:ext>
            </a:extLst>
          </p:cNvPr>
          <p:cNvCxnSpPr>
            <a:stCxn id="54" idx="3"/>
            <a:endCxn id="219" idx="1"/>
          </p:cNvCxnSpPr>
          <p:nvPr/>
        </p:nvCxnSpPr>
        <p:spPr bwMode="auto">
          <a:xfrm flipV="1">
            <a:off x="4568545" y="1674416"/>
            <a:ext cx="2842946" cy="1170000"/>
          </a:xfrm>
          <a:prstGeom prst="bentConnector3">
            <a:avLst>
              <a:gd name="adj1" fmla="val 20342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B050322-B8A0-D043-8E4C-DF604F38AF03}"/>
              </a:ext>
            </a:extLst>
          </p:cNvPr>
          <p:cNvGrpSpPr/>
          <p:nvPr/>
        </p:nvGrpSpPr>
        <p:grpSpPr>
          <a:xfrm>
            <a:off x="4566820" y="3590778"/>
            <a:ext cx="3645592" cy="3199350"/>
            <a:chOff x="4566820" y="3590778"/>
            <a:chExt cx="3645592" cy="3199350"/>
          </a:xfrm>
        </p:grpSpPr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1CBC38F1-C6B9-934B-B670-666D41DF0A8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4911268" y="3590778"/>
              <a:ext cx="3301144" cy="3199350"/>
            </a:xfrm>
            <a:prstGeom prst="bentConnector3">
              <a:avLst>
                <a:gd name="adj1" fmla="val 8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691D67-68AC-5540-AF40-6EB6DDEAE933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4566820" y="5623491"/>
              <a:ext cx="625585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1EA196F-0303-8644-9E5B-9D35D28D9A1A}"/>
              </a:ext>
            </a:extLst>
          </p:cNvPr>
          <p:cNvGrpSpPr/>
          <p:nvPr/>
        </p:nvGrpSpPr>
        <p:grpSpPr>
          <a:xfrm>
            <a:off x="8040613" y="2322415"/>
            <a:ext cx="802481" cy="2999835"/>
            <a:chOff x="8040613" y="2322415"/>
            <a:chExt cx="802481" cy="299983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FC647-8BB0-394E-B103-30B2B96D6E79}"/>
                </a:ext>
              </a:extLst>
            </p:cNvPr>
            <p:cNvCxnSpPr>
              <a:cxnSpLocks/>
              <a:endCxn id="25" idx="1"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83" name="Elbow Connector 282">
              <a:extLst>
                <a:ext uri="{FF2B5EF4-FFF2-40B4-BE49-F238E27FC236}">
                  <a16:creationId xmlns:a16="http://schemas.microsoft.com/office/drawing/2014/main" id="{85B46164-C36D-5548-938F-3F2AF3EFF4A7}"/>
                </a:ext>
              </a:extLst>
            </p:cNvPr>
            <p:cNvCxnSpPr>
              <a:cxnSpLocks/>
              <a:stCxn id="219" idx="2"/>
              <a:endCxn id="26" idx="1"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FA52F-AB81-5E40-BE49-0E2308798922}"/>
              </a:ext>
            </a:extLst>
          </p:cNvPr>
          <p:cNvGrpSpPr/>
          <p:nvPr/>
        </p:nvGrpSpPr>
        <p:grpSpPr>
          <a:xfrm>
            <a:off x="10089294" y="4569458"/>
            <a:ext cx="1187881" cy="752793"/>
            <a:chOff x="10089294" y="4569458"/>
            <a:chExt cx="1187881" cy="752793"/>
          </a:xfrm>
        </p:grpSpPr>
        <p:cxnSp>
          <p:nvCxnSpPr>
            <p:cNvPr id="289" name="Elbow Connector 288">
              <a:extLst>
                <a:ext uri="{FF2B5EF4-FFF2-40B4-BE49-F238E27FC236}">
                  <a16:creationId xmlns:a16="http://schemas.microsoft.com/office/drawing/2014/main" id="{21DD938F-0734-B041-AC94-B5D182C65E5F}"/>
                </a:ext>
              </a:extLst>
            </p:cNvPr>
            <p:cNvCxnSpPr>
              <a:cxnSpLocks/>
              <a:stCxn id="25" idx="3"/>
              <a:endCxn id="179" idx="1"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D845C62-64EE-D842-8527-D348B7DDD27D}"/>
                </a:ext>
              </a:extLst>
            </p:cNvPr>
            <p:cNvCxnSpPr>
              <a:stCxn id="26" idx="3"/>
              <a:endCxn id="179" idx="1"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cxnSp>
        <p:nvCxnSpPr>
          <p:cNvPr id="291" name="Elbow Connector 290">
            <a:extLst>
              <a:ext uri="{FF2B5EF4-FFF2-40B4-BE49-F238E27FC236}">
                <a16:creationId xmlns:a16="http://schemas.microsoft.com/office/drawing/2014/main" id="{170F7BFC-98E8-1548-8AEA-7176CE2D7220}"/>
              </a:ext>
            </a:extLst>
          </p:cNvPr>
          <p:cNvCxnSpPr>
            <a:cxnSpLocks/>
            <a:stCxn id="27" idx="3"/>
            <a:endCxn id="179" idx="1"/>
          </p:cNvCxnSpPr>
          <p:nvPr/>
        </p:nvCxnSpPr>
        <p:spPr bwMode="auto">
          <a:xfrm flipV="1">
            <a:off x="10103094" y="5322251"/>
            <a:ext cx="1174081" cy="742422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09" name="Elbow Connector 308">
            <a:extLst>
              <a:ext uri="{FF2B5EF4-FFF2-40B4-BE49-F238E27FC236}">
                <a16:creationId xmlns:a16="http://schemas.microsoft.com/office/drawing/2014/main" id="{1D77C0D5-0B1D-C74E-A8FF-4E7AC0B60661}"/>
              </a:ext>
            </a:extLst>
          </p:cNvPr>
          <p:cNvCxnSpPr>
            <a:cxnSpLocks/>
            <a:stCxn id="219" idx="2"/>
            <a:endCxn id="27" idx="1"/>
          </p:cNvCxnSpPr>
          <p:nvPr/>
        </p:nvCxnSpPr>
        <p:spPr bwMode="auto">
          <a:xfrm rot="16200000" flipH="1">
            <a:off x="6571164" y="3792742"/>
            <a:ext cx="3742257" cy="801603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F0D6731A-A34D-BE4C-9B93-030361F5ADB1}"/>
              </a:ext>
            </a:extLst>
          </p:cNvPr>
          <p:cNvCxnSpPr>
            <a:cxnSpLocks/>
          </p:cNvCxnSpPr>
          <p:nvPr/>
        </p:nvCxnSpPr>
        <p:spPr bwMode="auto">
          <a:xfrm>
            <a:off x="4604005" y="1673534"/>
            <a:ext cx="2766344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C210978-8D31-B543-B188-2502846AAC77}"/>
              </a:ext>
            </a:extLst>
          </p:cNvPr>
          <p:cNvSpPr txBox="1"/>
          <p:nvPr/>
        </p:nvSpPr>
        <p:spPr>
          <a:xfrm>
            <a:off x="193112" y="3290727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$37/kg</a:t>
            </a:r>
          </a:p>
        </p:txBody>
      </p:sp>
      <p:pic>
        <p:nvPicPr>
          <p:cNvPr id="58" name="Picture 57" descr="A picture containing text, plastic, container, blender&#10;&#10;Description automatically generated">
            <a:extLst>
              <a:ext uri="{FF2B5EF4-FFF2-40B4-BE49-F238E27FC236}">
                <a16:creationId xmlns:a16="http://schemas.microsoft.com/office/drawing/2014/main" id="{4323841D-BC1C-0E49-891A-E1FD540796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45" y="260105"/>
            <a:ext cx="2256855" cy="3009140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4D90F950-797F-E142-84CB-34A322534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01" y="4106701"/>
            <a:ext cx="2210635" cy="311133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D5853EF-04EF-A249-A5DE-15DCEAF784BD}"/>
              </a:ext>
            </a:extLst>
          </p:cNvPr>
          <p:cNvSpPr txBox="1"/>
          <p:nvPr/>
        </p:nvSpPr>
        <p:spPr>
          <a:xfrm>
            <a:off x="276345" y="7185904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$98/kg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099BC6-D450-FF45-9BEF-264CA7AE8991}"/>
              </a:ext>
            </a:extLst>
          </p:cNvPr>
          <p:cNvSpPr txBox="1"/>
          <p:nvPr/>
        </p:nvSpPr>
        <p:spPr>
          <a:xfrm>
            <a:off x="4203997" y="7174598"/>
            <a:ext cx="178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*community</a:t>
            </a:r>
          </a:p>
        </p:txBody>
      </p:sp>
    </p:spTree>
    <p:extLst>
      <p:ext uri="{BB962C8B-B14F-4D97-AF65-F5344CB8AC3E}">
        <p14:creationId xmlns:p14="http://schemas.microsoft.com/office/powerpoint/2010/main" val="2812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7" grpId="0"/>
      <p:bldP spid="57" grpId="1"/>
      <p:bldP spid="68" grpId="0"/>
      <p:bldP spid="6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8D4A0C2-4157-AD43-8F96-439F87FA8E72}"/>
              </a:ext>
            </a:extLst>
          </p:cNvPr>
          <p:cNvSpPr/>
          <p:nvPr/>
        </p:nvSpPr>
        <p:spPr bwMode="auto">
          <a:xfrm>
            <a:off x="11071805" y="1653830"/>
            <a:ext cx="1663533" cy="265936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</a:t>
            </a:r>
          </a:p>
        </p:txBody>
      </p:sp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D25387-40FD-1D47-92C1-4D77A851B403}"/>
              </a:ext>
            </a:extLst>
          </p:cNvPr>
          <p:cNvSpPr/>
          <p:nvPr/>
        </p:nvSpPr>
        <p:spPr bwMode="auto">
          <a:xfrm>
            <a:off x="8621617" y="3810000"/>
            <a:ext cx="1663533" cy="2654175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preserving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8B186-9EEA-774A-9544-EA339341C1D9}"/>
              </a:ext>
            </a:extLst>
          </p:cNvPr>
          <p:cNvSpPr/>
          <p:nvPr/>
        </p:nvSpPr>
        <p:spPr bwMode="auto">
          <a:xfrm>
            <a:off x="3014367" y="4098757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seed-starting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49925-17E5-8242-93C9-C4C6F474D4D0}"/>
              </a:ext>
            </a:extLst>
          </p:cNvPr>
          <p:cNvSpPr/>
          <p:nvPr/>
        </p:nvSpPr>
        <p:spPr bwMode="auto">
          <a:xfrm>
            <a:off x="3306820" y="5263491"/>
            <a:ext cx="12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 garden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5A7F81-B2BB-6C42-BE61-AD39E1A77058}"/>
              </a:ext>
            </a:extLst>
          </p:cNvPr>
          <p:cNvSpPr/>
          <p:nvPr/>
        </p:nvSpPr>
        <p:spPr bwMode="auto">
          <a:xfrm>
            <a:off x="3039268" y="6430128"/>
            <a:ext cx="1872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school* greenhouse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918633-8834-FA40-A1EA-E633051DF41D}"/>
              </a:ext>
            </a:extLst>
          </p:cNvPr>
          <p:cNvSpPr/>
          <p:nvPr/>
        </p:nvSpPr>
        <p:spPr bwMode="auto">
          <a:xfrm>
            <a:off x="8829294" y="4353458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drying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43CF2C-6F90-3144-843F-101F912374B0}"/>
              </a:ext>
            </a:extLst>
          </p:cNvPr>
          <p:cNvSpPr/>
          <p:nvPr/>
        </p:nvSpPr>
        <p:spPr bwMode="auto">
          <a:xfrm>
            <a:off x="8843094" y="5106251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freezing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AA2BC-F42C-7045-A5D2-45BB4D0C8C7F}"/>
              </a:ext>
            </a:extLst>
          </p:cNvPr>
          <p:cNvSpPr/>
          <p:nvPr/>
        </p:nvSpPr>
        <p:spPr bwMode="auto">
          <a:xfrm>
            <a:off x="8843094" y="5848673"/>
            <a:ext cx="1260000" cy="4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canning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B07D35-4FF3-F84F-824A-3855DD6FFA98}"/>
              </a:ext>
            </a:extLst>
          </p:cNvPr>
          <p:cNvCxnSpPr>
            <a:stCxn id="14" idx="2"/>
            <a:endCxn id="4" idx="0"/>
          </p:cNvCxnSpPr>
          <p:nvPr/>
        </p:nvCxnSpPr>
        <p:spPr bwMode="auto">
          <a:xfrm>
            <a:off x="6463721" y="4820858"/>
            <a:ext cx="0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B7F4EE-52F8-0242-AF91-1A889E38B25F}"/>
              </a:ext>
            </a:extLst>
          </p:cNvPr>
          <p:cNvCxnSpPr>
            <a:cxnSpLocks/>
          </p:cNvCxnSpPr>
          <p:nvPr/>
        </p:nvCxnSpPr>
        <p:spPr bwMode="auto">
          <a:xfrm flipH="1">
            <a:off x="5672226" y="4820750"/>
            <a:ext cx="8015" cy="164403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236BF9-35CA-F842-9E89-21981B81B2C5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 bwMode="auto">
          <a:xfrm flipH="1">
            <a:off x="3936820" y="4818757"/>
            <a:ext cx="13547" cy="4447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5605DC-3BA5-8E47-A853-D5E706B4DD3F}"/>
              </a:ext>
            </a:extLst>
          </p:cNvPr>
          <p:cNvCxnSpPr>
            <a:cxnSpLocks/>
          </p:cNvCxnSpPr>
          <p:nvPr/>
        </p:nvCxnSpPr>
        <p:spPr bwMode="auto">
          <a:xfrm flipH="1">
            <a:off x="3155217" y="4817240"/>
            <a:ext cx="2967" cy="162752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F18BF3-741F-AC41-B319-28C8BB80E632}"/>
              </a:ext>
            </a:extLst>
          </p:cNvPr>
          <p:cNvSpPr/>
          <p:nvPr/>
        </p:nvSpPr>
        <p:spPr bwMode="auto">
          <a:xfrm>
            <a:off x="11247128" y="2959393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gifting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FBA446-E86A-CD45-8574-1C0B9311427D}"/>
              </a:ext>
            </a:extLst>
          </p:cNvPr>
          <p:cNvSpPr/>
          <p:nvPr/>
        </p:nvSpPr>
        <p:spPr bwMode="auto">
          <a:xfrm>
            <a:off x="11273571" y="3706850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selling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7335CB-0E68-CF46-95EF-4FCA96EC9944}"/>
              </a:ext>
            </a:extLst>
          </p:cNvPr>
          <p:cNvSpPr/>
          <p:nvPr/>
        </p:nvSpPr>
        <p:spPr bwMode="auto">
          <a:xfrm>
            <a:off x="11290651" y="2203018"/>
            <a:ext cx="1260000" cy="432000"/>
          </a:xfrm>
          <a:prstGeom prst="rect">
            <a:avLst/>
          </a:prstGeom>
          <a:solidFill>
            <a:srgbClr val="FFD4DF">
              <a:alpha val="25000"/>
            </a:srgbClr>
          </a:solidFill>
          <a:ln w="25400" cap="flat" cmpd="sng" algn="ctr">
            <a:solidFill>
              <a:srgbClr val="FF9E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feasting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F49B7D-B3CE-6E43-8453-28C4D146209C}"/>
              </a:ext>
            </a:extLst>
          </p:cNvPr>
          <p:cNvSpPr/>
          <p:nvPr/>
        </p:nvSpPr>
        <p:spPr bwMode="auto">
          <a:xfrm>
            <a:off x="3129377" y="380975"/>
            <a:ext cx="1663533" cy="3111335"/>
          </a:xfrm>
          <a:prstGeom prst="rect">
            <a:avLst/>
          </a:prstGeom>
          <a:solidFill>
            <a:srgbClr val="00B0F0">
              <a:alpha val="10000"/>
            </a:srgb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raising animals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41FEEE-97B4-EF4C-8482-F5EC7E489718}"/>
              </a:ext>
            </a:extLst>
          </p:cNvPr>
          <p:cNvSpPr/>
          <p:nvPr/>
        </p:nvSpPr>
        <p:spPr bwMode="auto">
          <a:xfrm>
            <a:off x="3344005" y="1329509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chicken coop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B5FC26-B3AD-9F4F-8DED-866D70EEE48A}"/>
              </a:ext>
            </a:extLst>
          </p:cNvPr>
          <p:cNvSpPr/>
          <p:nvPr/>
        </p:nvSpPr>
        <p:spPr bwMode="auto">
          <a:xfrm>
            <a:off x="3308545" y="2487202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rabbit hutch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76492-E5EE-7346-B7E0-B56D12E520C3}"/>
              </a:ext>
            </a:extLst>
          </p:cNvPr>
          <p:cNvSpPr/>
          <p:nvPr/>
        </p:nvSpPr>
        <p:spPr bwMode="auto">
          <a:xfrm>
            <a:off x="5833721" y="5265592"/>
            <a:ext cx="1260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gardens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163F3-6270-5943-90FE-29C9608F8F70}"/>
              </a:ext>
            </a:extLst>
          </p:cNvPr>
          <p:cNvSpPr/>
          <p:nvPr/>
        </p:nvSpPr>
        <p:spPr bwMode="auto">
          <a:xfrm>
            <a:off x="5527721" y="4100858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seed-starting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01D5DD-64D2-9345-BDF9-DD85BA8F9248}"/>
              </a:ext>
            </a:extLst>
          </p:cNvPr>
          <p:cNvSpPr/>
          <p:nvPr/>
        </p:nvSpPr>
        <p:spPr bwMode="auto">
          <a:xfrm>
            <a:off x="5541944" y="6432229"/>
            <a:ext cx="1872000" cy="7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home greenhouses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58F86B0-99FA-604D-B939-8D0F0E95CAAD}"/>
              </a:ext>
            </a:extLst>
          </p:cNvPr>
          <p:cNvCxnSpPr>
            <a:cxnSpLocks/>
          </p:cNvCxnSpPr>
          <p:nvPr/>
        </p:nvCxnSpPr>
        <p:spPr bwMode="auto">
          <a:xfrm>
            <a:off x="10690134" y="3922850"/>
            <a:ext cx="61165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247" name="Elbow Connector 246">
            <a:extLst>
              <a:ext uri="{FF2B5EF4-FFF2-40B4-BE49-F238E27FC236}">
                <a16:creationId xmlns:a16="http://schemas.microsoft.com/office/drawing/2014/main" id="{962E62BA-1504-6A48-B22B-8DFEF44FEAF5}"/>
              </a:ext>
            </a:extLst>
          </p:cNvPr>
          <p:cNvCxnSpPr>
            <a:stCxn id="54" idx="3"/>
            <a:endCxn id="219" idx="1"/>
          </p:cNvCxnSpPr>
          <p:nvPr/>
        </p:nvCxnSpPr>
        <p:spPr bwMode="auto">
          <a:xfrm flipV="1">
            <a:off x="4568545" y="1674416"/>
            <a:ext cx="2842946" cy="1170000"/>
          </a:xfrm>
          <a:prstGeom prst="bentConnector3">
            <a:avLst>
              <a:gd name="adj1" fmla="val 20342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9C4B096-699A-C44B-BC5D-104F8C34BF4E}"/>
              </a:ext>
            </a:extLst>
          </p:cNvPr>
          <p:cNvGrpSpPr/>
          <p:nvPr/>
        </p:nvGrpSpPr>
        <p:grpSpPr>
          <a:xfrm>
            <a:off x="6863447" y="1248931"/>
            <a:ext cx="1986049" cy="1714305"/>
            <a:chOff x="6863447" y="1248931"/>
            <a:chExt cx="1986049" cy="1714305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09C5D44-00C8-CE43-89A3-8F0C7A13FADD}"/>
                </a:ext>
              </a:extLst>
            </p:cNvPr>
            <p:cNvCxnSpPr>
              <a:cxnSpLocks/>
              <a:stCxn id="39" idx="3"/>
            </p:cNvCxnSpPr>
            <p:nvPr/>
          </p:nvCxnSpPr>
          <p:spPr bwMode="auto">
            <a:xfrm>
              <a:off x="6863447" y="1248931"/>
              <a:ext cx="55865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8FEEE07-652F-5241-8415-ED11ECFB1D8A}"/>
                </a:ext>
              </a:extLst>
            </p:cNvPr>
            <p:cNvCxnSpPr>
              <a:cxnSpLocks/>
              <a:stCxn id="40" idx="3"/>
            </p:cNvCxnSpPr>
            <p:nvPr/>
          </p:nvCxnSpPr>
          <p:spPr bwMode="auto">
            <a:xfrm flipV="1">
              <a:off x="6863447" y="2113839"/>
              <a:ext cx="558651" cy="317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2684AAF-7E58-2D41-A7E1-D8413B43AA5D}"/>
                </a:ext>
              </a:extLst>
            </p:cNvPr>
            <p:cNvCxnSpPr>
              <a:cxnSpLocks/>
              <a:stCxn id="41" idx="3"/>
            </p:cNvCxnSpPr>
            <p:nvPr/>
          </p:nvCxnSpPr>
          <p:spPr bwMode="auto">
            <a:xfrm flipV="1">
              <a:off x="6863447" y="2963236"/>
              <a:ext cx="197399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2" name="Elbow Connector 251">
              <a:extLst>
                <a:ext uri="{FF2B5EF4-FFF2-40B4-BE49-F238E27FC236}">
                  <a16:creationId xmlns:a16="http://schemas.microsoft.com/office/drawing/2014/main" id="{ABD2406A-8367-7F4C-8A45-FC80797DA2F2}"/>
                </a:ext>
              </a:extLst>
            </p:cNvPr>
            <p:cNvCxnSpPr/>
            <p:nvPr/>
          </p:nvCxnSpPr>
          <p:spPr bwMode="auto">
            <a:xfrm>
              <a:off x="8041491" y="2333018"/>
              <a:ext cx="808005" cy="439200"/>
            </a:xfrm>
            <a:prstGeom prst="bentConnector3">
              <a:avLst>
                <a:gd name="adj1" fmla="val 3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26033DD6-CEDF-9C44-BEDC-94701A361D47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7413944" y="3171355"/>
            <a:ext cx="627546" cy="3620874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B050322-B8A0-D043-8E4C-DF604F38AF03}"/>
              </a:ext>
            </a:extLst>
          </p:cNvPr>
          <p:cNvGrpSpPr/>
          <p:nvPr/>
        </p:nvGrpSpPr>
        <p:grpSpPr>
          <a:xfrm>
            <a:off x="4566820" y="3590778"/>
            <a:ext cx="3645592" cy="3199350"/>
            <a:chOff x="4566820" y="3590778"/>
            <a:chExt cx="3645592" cy="3199350"/>
          </a:xfrm>
        </p:grpSpPr>
        <p:cxnSp>
          <p:nvCxnSpPr>
            <p:cNvPr id="271" name="Elbow Connector 270">
              <a:extLst>
                <a:ext uri="{FF2B5EF4-FFF2-40B4-BE49-F238E27FC236}">
                  <a16:creationId xmlns:a16="http://schemas.microsoft.com/office/drawing/2014/main" id="{1CBC38F1-C6B9-934B-B670-666D41DF0A83}"/>
                </a:ext>
              </a:extLst>
            </p:cNvPr>
            <p:cNvCxnSpPr>
              <a:cxnSpLocks/>
              <a:stCxn id="24" idx="3"/>
            </p:cNvCxnSpPr>
            <p:nvPr/>
          </p:nvCxnSpPr>
          <p:spPr bwMode="auto">
            <a:xfrm flipV="1">
              <a:off x="4911268" y="3590778"/>
              <a:ext cx="3301144" cy="3199350"/>
            </a:xfrm>
            <a:prstGeom prst="bentConnector3">
              <a:avLst>
                <a:gd name="adj1" fmla="val 8389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2691D67-68AC-5540-AF40-6EB6DDEAE933}"/>
                </a:ext>
              </a:extLst>
            </p:cNvPr>
            <p:cNvCxnSpPr>
              <a:stCxn id="23" idx="3"/>
            </p:cNvCxnSpPr>
            <p:nvPr/>
          </p:nvCxnSpPr>
          <p:spPr bwMode="auto">
            <a:xfrm>
              <a:off x="4566820" y="5623491"/>
              <a:ext cx="625585" cy="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90EF542-856E-E34E-A91C-58F8C6A901B5}"/>
              </a:ext>
            </a:extLst>
          </p:cNvPr>
          <p:cNvGrpSpPr/>
          <p:nvPr/>
        </p:nvGrpSpPr>
        <p:grpSpPr>
          <a:xfrm>
            <a:off x="8041490" y="2419018"/>
            <a:ext cx="3249161" cy="2160812"/>
            <a:chOff x="8006590" y="2406761"/>
            <a:chExt cx="3249161" cy="2160812"/>
          </a:xfrm>
        </p:grpSpPr>
        <p:cxnSp>
          <p:nvCxnSpPr>
            <p:cNvPr id="316" name="Elbow Connector 315">
              <a:extLst>
                <a:ext uri="{FF2B5EF4-FFF2-40B4-BE49-F238E27FC236}">
                  <a16:creationId xmlns:a16="http://schemas.microsoft.com/office/drawing/2014/main" id="{D6FEE626-FA73-8540-A60B-B0B14081EFC3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rot="5400000" flipH="1" flipV="1">
              <a:off x="10228063" y="3583408"/>
              <a:ext cx="1404437" cy="563894"/>
            </a:xfrm>
            <a:prstGeom prst="bentConnector2">
              <a:avLst/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Elbow Connector 334">
              <a:extLst>
                <a:ext uri="{FF2B5EF4-FFF2-40B4-BE49-F238E27FC236}">
                  <a16:creationId xmlns:a16="http://schemas.microsoft.com/office/drawing/2014/main" id="{795F43A3-7165-884F-9FB7-D17178CBA6FA}"/>
                </a:ext>
              </a:extLst>
            </p:cNvPr>
            <p:cNvCxnSpPr>
              <a:cxnSpLocks/>
              <a:endCxn id="44" idx="1"/>
            </p:cNvCxnSpPr>
            <p:nvPr/>
          </p:nvCxnSpPr>
          <p:spPr bwMode="auto">
            <a:xfrm flipV="1">
              <a:off x="8006590" y="2406761"/>
              <a:ext cx="3249161" cy="1171760"/>
            </a:xfrm>
            <a:prstGeom prst="bentConnector3">
              <a:avLst>
                <a:gd name="adj1" fmla="val 81326"/>
              </a:avLst>
            </a:prstGeom>
            <a:ln w="50800">
              <a:headEnd type="none" w="med" len="med"/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46" name="Elbow Connector 345">
            <a:extLst>
              <a:ext uri="{FF2B5EF4-FFF2-40B4-BE49-F238E27FC236}">
                <a16:creationId xmlns:a16="http://schemas.microsoft.com/office/drawing/2014/main" id="{97546A01-2CA4-4D44-9917-97F55EE012EB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7093721" y="3256726"/>
            <a:ext cx="946892" cy="2368800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8179944-AB3B-2447-A466-39F69DB14E26}"/>
              </a:ext>
            </a:extLst>
          </p:cNvPr>
          <p:cNvCxnSpPr/>
          <p:nvPr/>
        </p:nvCxnSpPr>
        <p:spPr bwMode="auto">
          <a:xfrm>
            <a:off x="8024411" y="3236082"/>
            <a:ext cx="813030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1EA196F-0303-8644-9E5B-9D35D28D9A1A}"/>
              </a:ext>
            </a:extLst>
          </p:cNvPr>
          <p:cNvGrpSpPr/>
          <p:nvPr/>
        </p:nvGrpSpPr>
        <p:grpSpPr>
          <a:xfrm>
            <a:off x="8040613" y="2322415"/>
            <a:ext cx="802481" cy="2999835"/>
            <a:chOff x="8040613" y="2322415"/>
            <a:chExt cx="802481" cy="299983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7FC647-8BB0-394E-B103-30B2B96D6E79}"/>
                </a:ext>
              </a:extLst>
            </p:cNvPr>
            <p:cNvCxnSpPr>
              <a:cxnSpLocks/>
              <a:endCxn id="25" idx="1"/>
            </p:cNvCxnSpPr>
            <p:nvPr/>
          </p:nvCxnSpPr>
          <p:spPr bwMode="auto">
            <a:xfrm>
              <a:off x="8040613" y="4569458"/>
              <a:ext cx="7886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83" name="Elbow Connector 282">
              <a:extLst>
                <a:ext uri="{FF2B5EF4-FFF2-40B4-BE49-F238E27FC236}">
                  <a16:creationId xmlns:a16="http://schemas.microsoft.com/office/drawing/2014/main" id="{85B46164-C36D-5548-938F-3F2AF3EFF4A7}"/>
                </a:ext>
              </a:extLst>
            </p:cNvPr>
            <p:cNvCxnSpPr>
              <a:cxnSpLocks/>
              <a:stCxn id="219" idx="2"/>
              <a:endCxn id="26" idx="1"/>
            </p:cNvCxnSpPr>
            <p:nvPr/>
          </p:nvCxnSpPr>
          <p:spPr bwMode="auto">
            <a:xfrm rot="16200000" flipH="1">
              <a:off x="6942375" y="3421531"/>
              <a:ext cx="2999835" cy="801603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FA52F-AB81-5E40-BE49-0E2308798922}"/>
              </a:ext>
            </a:extLst>
          </p:cNvPr>
          <p:cNvGrpSpPr/>
          <p:nvPr/>
        </p:nvGrpSpPr>
        <p:grpSpPr>
          <a:xfrm>
            <a:off x="10089294" y="4569458"/>
            <a:ext cx="1187881" cy="752793"/>
            <a:chOff x="10089294" y="4569458"/>
            <a:chExt cx="1187881" cy="752793"/>
          </a:xfrm>
        </p:grpSpPr>
        <p:cxnSp>
          <p:nvCxnSpPr>
            <p:cNvPr id="289" name="Elbow Connector 288">
              <a:extLst>
                <a:ext uri="{FF2B5EF4-FFF2-40B4-BE49-F238E27FC236}">
                  <a16:creationId xmlns:a16="http://schemas.microsoft.com/office/drawing/2014/main" id="{21DD938F-0734-B041-AC94-B5D182C65E5F}"/>
                </a:ext>
              </a:extLst>
            </p:cNvPr>
            <p:cNvCxnSpPr>
              <a:cxnSpLocks/>
              <a:stCxn id="25" idx="3"/>
              <a:endCxn id="179" idx="1"/>
            </p:cNvCxnSpPr>
            <p:nvPr/>
          </p:nvCxnSpPr>
          <p:spPr bwMode="auto">
            <a:xfrm>
              <a:off x="10089294" y="4569458"/>
              <a:ext cx="1187881" cy="752793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D845C62-64EE-D842-8527-D348B7DDD27D}"/>
                </a:ext>
              </a:extLst>
            </p:cNvPr>
            <p:cNvCxnSpPr>
              <a:stCxn id="26" idx="3"/>
              <a:endCxn id="179" idx="1"/>
            </p:cNvCxnSpPr>
            <p:nvPr/>
          </p:nvCxnSpPr>
          <p:spPr bwMode="auto">
            <a:xfrm>
              <a:off x="10103094" y="5322251"/>
              <a:ext cx="1174081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cxnSp>
        <p:nvCxnSpPr>
          <p:cNvPr id="291" name="Elbow Connector 290">
            <a:extLst>
              <a:ext uri="{FF2B5EF4-FFF2-40B4-BE49-F238E27FC236}">
                <a16:creationId xmlns:a16="http://schemas.microsoft.com/office/drawing/2014/main" id="{170F7BFC-98E8-1548-8AEA-7176CE2D7220}"/>
              </a:ext>
            </a:extLst>
          </p:cNvPr>
          <p:cNvCxnSpPr>
            <a:cxnSpLocks/>
            <a:stCxn id="27" idx="3"/>
            <a:endCxn id="179" idx="1"/>
          </p:cNvCxnSpPr>
          <p:nvPr/>
        </p:nvCxnSpPr>
        <p:spPr bwMode="auto">
          <a:xfrm flipV="1">
            <a:off x="10103094" y="5322251"/>
            <a:ext cx="1174081" cy="742422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09" name="Elbow Connector 308">
            <a:extLst>
              <a:ext uri="{FF2B5EF4-FFF2-40B4-BE49-F238E27FC236}">
                <a16:creationId xmlns:a16="http://schemas.microsoft.com/office/drawing/2014/main" id="{1D77C0D5-0B1D-C74E-A8FF-4E7AC0B60661}"/>
              </a:ext>
            </a:extLst>
          </p:cNvPr>
          <p:cNvCxnSpPr>
            <a:cxnSpLocks/>
            <a:stCxn id="219" idx="2"/>
            <a:endCxn id="27" idx="1"/>
          </p:cNvCxnSpPr>
          <p:nvPr/>
        </p:nvCxnSpPr>
        <p:spPr bwMode="auto">
          <a:xfrm rot="16200000" flipH="1">
            <a:off x="6571164" y="3792742"/>
            <a:ext cx="3742257" cy="801603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F0D6731A-A34D-BE4C-9B93-030361F5ADB1}"/>
              </a:ext>
            </a:extLst>
          </p:cNvPr>
          <p:cNvCxnSpPr>
            <a:cxnSpLocks/>
          </p:cNvCxnSpPr>
          <p:nvPr/>
        </p:nvCxnSpPr>
        <p:spPr bwMode="auto">
          <a:xfrm>
            <a:off x="4604005" y="1673534"/>
            <a:ext cx="2766344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099BC6-D450-FF45-9BEF-264CA7AE8991}"/>
              </a:ext>
            </a:extLst>
          </p:cNvPr>
          <p:cNvSpPr txBox="1"/>
          <p:nvPr/>
        </p:nvSpPr>
        <p:spPr>
          <a:xfrm>
            <a:off x="4203997" y="7174598"/>
            <a:ext cx="178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*community</a:t>
            </a:r>
          </a:p>
        </p:txBody>
      </p:sp>
    </p:spTree>
    <p:extLst>
      <p:ext uri="{BB962C8B-B14F-4D97-AF65-F5344CB8AC3E}">
        <p14:creationId xmlns:p14="http://schemas.microsoft.com/office/powerpoint/2010/main" val="5779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175394B-84ED-624A-8E91-43CBB0E39199}"/>
              </a:ext>
            </a:extLst>
          </p:cNvPr>
          <p:cNvSpPr/>
          <p:nvPr/>
        </p:nvSpPr>
        <p:spPr>
          <a:xfrm>
            <a:off x="4709651" y="104041"/>
            <a:ext cx="4300813" cy="4300813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F10E5C7-BE80-4042-AFFA-2B087B433C94}"/>
              </a:ext>
            </a:extLst>
          </p:cNvPr>
          <p:cNvSpPr/>
          <p:nvPr/>
        </p:nvSpPr>
        <p:spPr>
          <a:xfrm>
            <a:off x="8117043" y="1951467"/>
            <a:ext cx="5307715" cy="5386427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  <a:alpha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41FEEE-97B4-EF4C-8482-F5EC7E489718}"/>
              </a:ext>
            </a:extLst>
          </p:cNvPr>
          <p:cNvSpPr/>
          <p:nvPr/>
        </p:nvSpPr>
        <p:spPr bwMode="auto">
          <a:xfrm>
            <a:off x="3344005" y="1329509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chicken coop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B5FC26-B3AD-9F4F-8DED-866D70EEE48A}"/>
              </a:ext>
            </a:extLst>
          </p:cNvPr>
          <p:cNvSpPr/>
          <p:nvPr/>
        </p:nvSpPr>
        <p:spPr bwMode="auto">
          <a:xfrm>
            <a:off x="3308545" y="2487202"/>
            <a:ext cx="1260000" cy="720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rabbit hutch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C982B0A-0912-444A-B79B-9B15A6ACB212}"/>
              </a:ext>
            </a:extLst>
          </p:cNvPr>
          <p:cNvSpPr/>
          <p:nvPr/>
        </p:nvSpPr>
        <p:spPr bwMode="auto">
          <a:xfrm>
            <a:off x="11277175" y="4962251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later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6E4598-C1E8-B54A-BE6A-4B2D9014348C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2F802B-9069-724D-8D83-596D7F886F05}"/>
              </a:ext>
            </a:extLst>
          </p:cNvPr>
          <p:cNvCxnSpPr>
            <a:cxnSpLocks/>
          </p:cNvCxnSpPr>
          <p:nvPr/>
        </p:nvCxnSpPr>
        <p:spPr bwMode="auto">
          <a:xfrm>
            <a:off x="7989066" y="3745186"/>
            <a:ext cx="2227826" cy="108560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0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sm" len="me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3C6CA98-7767-2142-B96C-0F3BF17464E5}"/>
              </a:ext>
            </a:extLst>
          </p:cNvPr>
          <p:cNvSpPr txBox="1"/>
          <p:nvPr/>
        </p:nvSpPr>
        <p:spPr>
          <a:xfrm>
            <a:off x="9817155" y="6437562"/>
            <a:ext cx="15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2C10CB-72DC-B441-BC2E-94A6BEEDFE35}"/>
              </a:ext>
            </a:extLst>
          </p:cNvPr>
          <p:cNvSpPr txBox="1"/>
          <p:nvPr/>
        </p:nvSpPr>
        <p:spPr>
          <a:xfrm rot="1594351">
            <a:off x="7657822" y="3932772"/>
            <a:ext cx="2341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waste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700D840-55B8-6349-BA38-0768C56F5085}"/>
              </a:ext>
            </a:extLst>
          </p:cNvPr>
          <p:cNvSpPr/>
          <p:nvPr/>
        </p:nvSpPr>
        <p:spPr>
          <a:xfrm>
            <a:off x="4524048" y="4437343"/>
            <a:ext cx="1552287" cy="1583242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50800">
            <a:solidFill>
              <a:schemeClr val="accent1">
                <a:lumMod val="75000"/>
                <a:alpha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0B58D5-80BF-4D4D-AAE0-A5971E439256}"/>
              </a:ext>
            </a:extLst>
          </p:cNvPr>
          <p:cNvSpPr txBox="1"/>
          <p:nvPr/>
        </p:nvSpPr>
        <p:spPr>
          <a:xfrm>
            <a:off x="4820733" y="4905799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EE846E4-1321-0B49-B720-9BA61D69B27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76335" y="5228964"/>
            <a:ext cx="2477730" cy="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28" name="Picture 27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15347378-FF40-4944-976A-F27FA4331B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267" y="4911237"/>
            <a:ext cx="4631801" cy="1050216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B598C938-B52E-C54F-8899-6162A921F22F}"/>
              </a:ext>
            </a:extLst>
          </p:cNvPr>
          <p:cNvSpPr txBox="1"/>
          <p:nvPr/>
        </p:nvSpPr>
        <p:spPr>
          <a:xfrm>
            <a:off x="8421239" y="5688458"/>
            <a:ext cx="2249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in-vessel composter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2B7C3C8-32F1-1341-8A0A-539556E425A5}"/>
              </a:ext>
            </a:extLst>
          </p:cNvPr>
          <p:cNvSpPr/>
          <p:nvPr/>
        </p:nvSpPr>
        <p:spPr bwMode="auto">
          <a:xfrm>
            <a:off x="5953275" y="1825951"/>
            <a:ext cx="1872000" cy="43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gardens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578E88A-C8C6-3549-B572-6741808D3A11}"/>
              </a:ext>
            </a:extLst>
          </p:cNvPr>
          <p:cNvSpPr/>
          <p:nvPr/>
        </p:nvSpPr>
        <p:spPr bwMode="auto">
          <a:xfrm>
            <a:off x="5948358" y="1141070"/>
            <a:ext cx="1872000" cy="43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seed-starting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AF3FAFA-9EB6-A541-A080-6F9ADCC18708}"/>
              </a:ext>
            </a:extLst>
          </p:cNvPr>
          <p:cNvSpPr/>
          <p:nvPr/>
        </p:nvSpPr>
        <p:spPr bwMode="auto">
          <a:xfrm>
            <a:off x="5948358" y="2504575"/>
            <a:ext cx="1872000" cy="43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greenhouses</a:t>
            </a:r>
          </a:p>
        </p:txBody>
      </p: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55D74ECC-8A87-5B41-8EC7-7D33EA21B5E7}"/>
              </a:ext>
            </a:extLst>
          </p:cNvPr>
          <p:cNvCxnSpPr>
            <a:cxnSpLocks/>
            <a:stCxn id="88" idx="0"/>
            <a:endCxn id="110" idx="1"/>
          </p:cNvCxnSpPr>
          <p:nvPr/>
        </p:nvCxnSpPr>
        <p:spPr bwMode="auto">
          <a:xfrm rot="5400000" flipH="1" flipV="1">
            <a:off x="4084139" y="2573124"/>
            <a:ext cx="3080273" cy="648166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0D2509AF-E066-C443-9B02-9D71F524F143}"/>
              </a:ext>
            </a:extLst>
          </p:cNvPr>
          <p:cNvCxnSpPr>
            <a:cxnSpLocks/>
            <a:stCxn id="88" idx="0"/>
            <a:endCxn id="109" idx="1"/>
          </p:cNvCxnSpPr>
          <p:nvPr/>
        </p:nvCxnSpPr>
        <p:spPr bwMode="auto">
          <a:xfrm rot="5400000" flipH="1" flipV="1">
            <a:off x="4429037" y="2913106"/>
            <a:ext cx="2395392" cy="653083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67F237B2-8F40-F148-88FE-DD1D9C34E926}"/>
              </a:ext>
            </a:extLst>
          </p:cNvPr>
          <p:cNvCxnSpPr>
            <a:cxnSpLocks/>
            <a:stCxn id="88" idx="0"/>
            <a:endCxn id="111" idx="1"/>
          </p:cNvCxnSpPr>
          <p:nvPr/>
        </p:nvCxnSpPr>
        <p:spPr bwMode="auto">
          <a:xfrm rot="5400000" flipH="1" flipV="1">
            <a:off x="4765891" y="3254876"/>
            <a:ext cx="1716768" cy="648166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C6D3F1CD-B09B-244C-8763-B229DBED5564}"/>
              </a:ext>
            </a:extLst>
          </p:cNvPr>
          <p:cNvSpPr txBox="1"/>
          <p:nvPr/>
        </p:nvSpPr>
        <p:spPr>
          <a:xfrm>
            <a:off x="10947469" y="2203249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</a:t>
            </a:r>
          </a:p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shredder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200F33B-45D7-364C-9678-69C0B74F7414}"/>
              </a:ext>
            </a:extLst>
          </p:cNvPr>
          <p:cNvCxnSpPr>
            <a:cxnSpLocks/>
          </p:cNvCxnSpPr>
          <p:nvPr/>
        </p:nvCxnSpPr>
        <p:spPr bwMode="auto">
          <a:xfrm>
            <a:off x="10747485" y="2567014"/>
            <a:ext cx="33659" cy="233260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DEC0C818-262C-C14B-8FF5-198343C76F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900" y="1150311"/>
            <a:ext cx="1077823" cy="1778586"/>
          </a:xfrm>
          <a:prstGeom prst="rect">
            <a:avLst/>
          </a:prstGeom>
        </p:spPr>
      </p:pic>
      <p:pic>
        <p:nvPicPr>
          <p:cNvPr id="108" name="Picture 107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775AD143-AD6B-584C-A036-0FAC99F686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432" y="2946994"/>
            <a:ext cx="1595282" cy="1409166"/>
          </a:xfrm>
          <a:prstGeom prst="rect">
            <a:avLst/>
          </a:prstGeom>
        </p:spPr>
      </p:pic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C51C57E-04A7-8B4F-9B37-0D01400E03A0}"/>
              </a:ext>
            </a:extLst>
          </p:cNvPr>
          <p:cNvCxnSpPr>
            <a:cxnSpLocks/>
          </p:cNvCxnSpPr>
          <p:nvPr/>
        </p:nvCxnSpPr>
        <p:spPr bwMode="auto">
          <a:xfrm>
            <a:off x="3468850" y="5486472"/>
            <a:ext cx="1107389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17D64693-824B-AC4F-BC64-B7F212D775E6}"/>
              </a:ext>
            </a:extLst>
          </p:cNvPr>
          <p:cNvCxnSpPr>
            <a:cxnSpLocks/>
          </p:cNvCxnSpPr>
          <p:nvPr/>
        </p:nvCxnSpPr>
        <p:spPr bwMode="auto">
          <a:xfrm>
            <a:off x="3468850" y="4971457"/>
            <a:ext cx="1107389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60F4CFDC-0404-9F4D-B0C3-B02AF562538E}"/>
              </a:ext>
            </a:extLst>
          </p:cNvPr>
          <p:cNvSpPr/>
          <p:nvPr/>
        </p:nvSpPr>
        <p:spPr bwMode="auto">
          <a:xfrm>
            <a:off x="2615659" y="4695237"/>
            <a:ext cx="904817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75000"/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sand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0B9DB63-CB36-BC4C-834C-72F4FC92BE76}"/>
              </a:ext>
            </a:extLst>
          </p:cNvPr>
          <p:cNvSpPr/>
          <p:nvPr/>
        </p:nvSpPr>
        <p:spPr bwMode="auto">
          <a:xfrm>
            <a:off x="620395" y="5346161"/>
            <a:ext cx="2900081" cy="1614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75000"/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CA" sz="2000" dirty="0">
                <a:latin typeface="Helvetica" pitchFamily="2" charset="0"/>
              </a:rPr>
              <a:t>“overburden”</a:t>
            </a:r>
          </a:p>
          <a:p>
            <a:r>
              <a:rPr lang="en-CA" sz="2000" dirty="0">
                <a:latin typeface="Helvetica" pitchFamily="2" charset="0"/>
              </a:rPr>
              <a:t>(moss &amp; other organic materials from clearing land for housing </a:t>
            </a:r>
          </a:p>
          <a:p>
            <a:r>
              <a:rPr lang="en-CA" sz="2000" dirty="0">
                <a:latin typeface="Helvetica" pitchFamily="2" charset="0"/>
              </a:rPr>
              <a:t>&amp; other infrastructure)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42494D9-D701-D844-8CEA-5C9D14C54876}"/>
              </a:ext>
            </a:extLst>
          </p:cNvPr>
          <p:cNvCxnSpPr>
            <a:cxnSpLocks/>
          </p:cNvCxnSpPr>
          <p:nvPr/>
        </p:nvCxnSpPr>
        <p:spPr bwMode="auto">
          <a:xfrm>
            <a:off x="12152977" y="1203457"/>
            <a:ext cx="0" cy="367516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37A21D21-48F7-924C-B1C6-D03DD06E5A61}"/>
              </a:ext>
            </a:extLst>
          </p:cNvPr>
          <p:cNvSpPr txBox="1"/>
          <p:nvPr/>
        </p:nvSpPr>
        <p:spPr>
          <a:xfrm>
            <a:off x="12156013" y="1501072"/>
            <a:ext cx="132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chips &amp; sawdust</a:t>
            </a:r>
          </a:p>
        </p:txBody>
      </p:sp>
      <p:pic>
        <p:nvPicPr>
          <p:cNvPr id="142" name="Picture 141" descr="A picture containing fruit, edible seed, chocolate, plant&#10;&#10;Description automatically generated">
            <a:extLst>
              <a:ext uri="{FF2B5EF4-FFF2-40B4-BE49-F238E27FC236}">
                <a16:creationId xmlns:a16="http://schemas.microsoft.com/office/drawing/2014/main" id="{CAB0CD14-91E9-7344-A501-E1E4B577D2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788" y="215775"/>
            <a:ext cx="2432741" cy="1314995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F3E799-3464-F049-99D8-21C5438DE46D}"/>
              </a:ext>
            </a:extLst>
          </p:cNvPr>
          <p:cNvCxnSpPr>
            <a:cxnSpLocks/>
            <a:endCxn id="88" idx="4"/>
          </p:cNvCxnSpPr>
          <p:nvPr/>
        </p:nvCxnSpPr>
        <p:spPr bwMode="auto">
          <a:xfrm flipV="1">
            <a:off x="5284394" y="6020585"/>
            <a:ext cx="15798" cy="41697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24C92CD-6CB9-5446-81C3-B721E38AA706}"/>
              </a:ext>
            </a:extLst>
          </p:cNvPr>
          <p:cNvSpPr/>
          <p:nvPr/>
        </p:nvSpPr>
        <p:spPr bwMode="auto">
          <a:xfrm>
            <a:off x="4394816" y="6373857"/>
            <a:ext cx="1810749" cy="75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75000"/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CA" sz="2000" dirty="0">
                <a:latin typeface="Helvetica" pitchFamily="2" charset="0"/>
              </a:rPr>
              <a:t>soil amendments?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77E-6 -0.00125 L 0.14649 -0.03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5" y="-18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617E-7 -3.33333E-6 L -0.43982 -0.29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7" y="-14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506E-6 -1.66667E-6 L 0.14907 -0.079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53" y="-39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9664E-6 3.33333E-6 L -0.13793 0.018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3" y="9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187 0 " pathEditMode="relative" ptsTypes="AA">
                                      <p:cBhvr>
                                        <p:cTn id="1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7" grpId="0" animBg="1"/>
      <p:bldP spid="58" grpId="0" animBg="1"/>
      <p:bldP spid="53" grpId="0" animBg="1"/>
      <p:bldP spid="53" grpId="1" animBg="1"/>
      <p:bldP spid="54" grpId="0" animBg="1"/>
      <p:bldP spid="54" grpId="1" animBg="1"/>
      <p:bldP spid="179" grpId="0" animBg="1"/>
      <p:bldP spid="179" grpId="1" animBg="1"/>
      <p:bldP spid="219" grpId="0" animBg="1"/>
      <p:bldP spid="219" grpId="1" animBg="1"/>
      <p:bldP spid="36" grpId="0" animBg="1"/>
      <p:bldP spid="36" grpId="1" animBg="1"/>
      <p:bldP spid="59" grpId="0"/>
      <p:bldP spid="67" grpId="1"/>
      <p:bldP spid="88" grpId="0" animBg="1"/>
      <p:bldP spid="89" grpId="0"/>
      <p:bldP spid="105" grpId="0"/>
      <p:bldP spid="109" grpId="1" animBg="1"/>
      <p:bldP spid="110" grpId="1" animBg="1"/>
      <p:bldP spid="111" grpId="1" animBg="1"/>
      <p:bldP spid="129" grpId="1"/>
      <p:bldP spid="96" grpId="0" animBg="1"/>
      <p:bldP spid="100" grpId="0" animBg="1"/>
      <p:bldP spid="173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1F7CC7FB-171A-F049-94E1-997284330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12" y="146977"/>
            <a:ext cx="5084916" cy="7222536"/>
          </a:xfrm>
          <a:prstGeom prst="rect">
            <a:avLst/>
          </a:prstGeom>
        </p:spPr>
      </p:pic>
      <p:pic>
        <p:nvPicPr>
          <p:cNvPr id="8" name="Grow North 2018 poster.png" descr="Grow North 2018 poster.png">
            <a:extLst>
              <a:ext uri="{FF2B5EF4-FFF2-40B4-BE49-F238E27FC236}">
                <a16:creationId xmlns:a16="http://schemas.microsoft.com/office/drawing/2014/main" id="{A340CD80-8F17-6842-B438-95885C87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461" y="261089"/>
            <a:ext cx="3637799" cy="4702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Picture">
            <a:hlinkClick r:id="rId5"/>
            <a:extLst>
              <a:ext uri="{FF2B5EF4-FFF2-40B4-BE49-F238E27FC236}">
                <a16:creationId xmlns:a16="http://schemas.microsoft.com/office/drawing/2014/main" id="{6662677A-4949-DE46-9DB5-631B0EF7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4248" y="5772942"/>
            <a:ext cx="1116000" cy="14392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135BB-3EEB-C746-89B3-3F7A9869BA17}"/>
              </a:ext>
            </a:extLst>
          </p:cNvPr>
          <p:cNvSpPr txBox="1"/>
          <p:nvPr/>
        </p:nvSpPr>
        <p:spPr>
          <a:xfrm>
            <a:off x="9667434" y="7145262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2018/19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A1E7F-361C-834E-BDBD-91F839F8DB74}"/>
              </a:ext>
            </a:extLst>
          </p:cNvPr>
          <p:cNvSpPr txBox="1"/>
          <p:nvPr/>
        </p:nvSpPr>
        <p:spPr>
          <a:xfrm>
            <a:off x="5564856" y="1958666"/>
            <a:ext cx="1965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Community</a:t>
            </a:r>
          </a:p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Partner</a:t>
            </a:r>
          </a:p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Stories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11BCFEA6-828F-4649-999F-B3ABB3AB543E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028" y="5116974"/>
            <a:ext cx="1116000" cy="144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4F56D-C541-CD4B-9175-CF5A4FC3934F}"/>
              </a:ext>
            </a:extLst>
          </p:cNvPr>
          <p:cNvSpPr txBox="1"/>
          <p:nvPr/>
        </p:nvSpPr>
        <p:spPr>
          <a:xfrm>
            <a:off x="8290283" y="6488395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2017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hlinkClick r:id="rId10"/>
            <a:extLst>
              <a:ext uri="{FF2B5EF4-FFF2-40B4-BE49-F238E27FC236}">
                <a16:creationId xmlns:a16="http://schemas.microsoft.com/office/drawing/2014/main" id="{E9EB8FF4-341D-7F45-B43D-BF705CD383EF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807" y="4461005"/>
            <a:ext cx="1116000" cy="144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B735A2-2352-A64D-8047-DFB5C3E94A09}"/>
              </a:ext>
            </a:extLst>
          </p:cNvPr>
          <p:cNvSpPr txBox="1"/>
          <p:nvPr/>
        </p:nvSpPr>
        <p:spPr>
          <a:xfrm>
            <a:off x="6913134" y="5831527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2016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hlinkClick r:id="rId12"/>
            <a:extLst>
              <a:ext uri="{FF2B5EF4-FFF2-40B4-BE49-F238E27FC236}">
                <a16:creationId xmlns:a16="http://schemas.microsoft.com/office/drawing/2014/main" id="{A6C64086-28E2-B541-9AD2-03E3D1FC58C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86" y="3778410"/>
            <a:ext cx="1116000" cy="14666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2633F0-2A91-E64F-99E7-A3F7913E4BD8}"/>
              </a:ext>
            </a:extLst>
          </p:cNvPr>
          <p:cNvSpPr txBox="1"/>
          <p:nvPr/>
        </p:nvSpPr>
        <p:spPr>
          <a:xfrm>
            <a:off x="5535985" y="5174659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2015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hlinkClick r:id="rId14"/>
            <a:extLst>
              <a:ext uri="{FF2B5EF4-FFF2-40B4-BE49-F238E27FC236}">
                <a16:creationId xmlns:a16="http://schemas.microsoft.com/office/drawing/2014/main" id="{DE347DB7-A237-4241-8590-B2C8B52486A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965" y="3120342"/>
            <a:ext cx="1112400" cy="14420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08610B-9A1A-1848-A397-6277EDCFD157}"/>
              </a:ext>
            </a:extLst>
          </p:cNvPr>
          <p:cNvSpPr txBox="1"/>
          <p:nvPr/>
        </p:nvSpPr>
        <p:spPr>
          <a:xfrm>
            <a:off x="4158836" y="4517791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4"/>
              </a:rPr>
              <a:t>2014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 rot="5400000">
            <a:off x="209339" y="1431203"/>
            <a:ext cx="5992537" cy="6088486"/>
          </a:xfrm>
          <a:prstGeom prst="ellipse">
            <a:avLst/>
          </a:prstGeom>
          <a:solidFill>
            <a:schemeClr val="tx2">
              <a:lumMod val="60000"/>
              <a:lumOff val="40000"/>
              <a:alpha val="34000"/>
            </a:schemeClr>
          </a:solidFill>
          <a:ln>
            <a:solidFill>
              <a:schemeClr val="tx2">
                <a:lumMod val="60000"/>
                <a:lumOff val="40000"/>
                <a:alpha val="67000"/>
              </a:scheme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37914" y="2992750"/>
            <a:ext cx="2778695" cy="2778695"/>
          </a:xfrm>
          <a:prstGeom prst="ellipse">
            <a:avLst/>
          </a:prstGeom>
          <a:solidFill>
            <a:schemeClr val="accent6">
              <a:lumMod val="75000"/>
              <a:alpha val="44000"/>
            </a:schemeClr>
          </a:solidFill>
          <a:ln>
            <a:solidFill>
              <a:schemeClr val="accent6">
                <a:lumMod val="75000"/>
                <a:alpha val="77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78339" y="1099050"/>
            <a:ext cx="2778695" cy="277869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1976" y="1738940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69942" y="6140823"/>
            <a:ext cx="2744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land-based</a:t>
            </a:r>
          </a:p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7263" y="3964059"/>
            <a:ext cx="15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7120A5-9D2C-A448-885B-5E23FC8BF4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44" y="3106517"/>
            <a:ext cx="5103913" cy="2737857"/>
          </a:xfrm>
          <a:prstGeom prst="rect">
            <a:avLst/>
          </a:prstGeom>
        </p:spPr>
      </p:pic>
      <p:pic>
        <p:nvPicPr>
          <p:cNvPr id="21" name="IMG_4238.jpg" descr="IMG_4238.jpg">
            <a:extLst>
              <a:ext uri="{FF2B5EF4-FFF2-40B4-BE49-F238E27FC236}">
                <a16:creationId xmlns:a16="http://schemas.microsoft.com/office/drawing/2014/main" id="{77F312A1-E710-8C48-86BB-4532C63BD2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529" y="125650"/>
            <a:ext cx="3059519" cy="410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D84903-4041-5345-BCC7-16AC375DB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7" t="1731" r="2477" b="1922"/>
          <a:stretch/>
        </p:blipFill>
        <p:spPr>
          <a:xfrm>
            <a:off x="8632483" y="1848555"/>
            <a:ext cx="4741526" cy="33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A11F45C-0D04-3C41-B105-8FFE5274F689}"/>
              </a:ext>
            </a:extLst>
          </p:cNvPr>
          <p:cNvSpPr/>
          <p:nvPr/>
        </p:nvSpPr>
        <p:spPr bwMode="auto">
          <a:xfrm>
            <a:off x="2993724" y="74119"/>
            <a:ext cx="7558690" cy="7441803"/>
          </a:xfrm>
          <a:prstGeom prst="ellipse">
            <a:avLst/>
          </a:prstGeom>
          <a:solidFill>
            <a:srgbClr val="00AA50">
              <a:alpha val="5000"/>
            </a:srgbClr>
          </a:solidFill>
          <a:ln w="76200" cap="flat" cmpd="sng" algn="ctr">
            <a:solidFill>
              <a:srgbClr val="00AA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1" name="Oval 10"/>
          <p:cNvSpPr/>
          <p:nvPr/>
        </p:nvSpPr>
        <p:spPr>
          <a:xfrm rot="5400000">
            <a:off x="3080453" y="1905020"/>
            <a:ext cx="3780000" cy="37800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rgbClr val="7030A0">
                <a:alpha val="75000"/>
              </a:srgb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62485" y="1905020"/>
            <a:ext cx="3780000" cy="37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  <a:alpha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3069" y="216229"/>
            <a:ext cx="3780000" cy="3780000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solidFill>
              <a:schemeClr val="accent6">
                <a:lumMod val="40000"/>
                <a:lumOff val="60000"/>
                <a:alpha val="75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5790" y="596515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4484" y="3471705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68727" y="3475382"/>
            <a:ext cx="15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50714-E346-214F-A6F7-772720C9FA3D}"/>
              </a:ext>
            </a:extLst>
          </p:cNvPr>
          <p:cNvSpPr/>
          <p:nvPr/>
        </p:nvSpPr>
        <p:spPr>
          <a:xfrm>
            <a:off x="3133569" y="8567507"/>
            <a:ext cx="7087163" cy="728736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ArchDown">
              <a:avLst>
                <a:gd name="adj" fmla="val 27289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A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development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24A57F-AD3B-9643-8F6C-FF91C7F10085}"/>
              </a:ext>
            </a:extLst>
          </p:cNvPr>
          <p:cNvSpPr/>
          <p:nvPr/>
        </p:nvSpPr>
        <p:spPr>
          <a:xfrm>
            <a:off x="4883069" y="3660977"/>
            <a:ext cx="3780000" cy="3780000"/>
          </a:xfrm>
          <a:prstGeom prst="ellipse">
            <a:avLst/>
          </a:prstGeom>
          <a:solidFill>
            <a:srgbClr val="0000CC">
              <a:alpha val="40000"/>
            </a:srgbClr>
          </a:solidFill>
          <a:ln>
            <a:solidFill>
              <a:srgbClr val="0000CC">
                <a:alpha val="75000"/>
              </a:srgb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933B56-FA08-6247-A02F-E821E566B332}"/>
              </a:ext>
            </a:extLst>
          </p:cNvPr>
          <p:cNvSpPr txBox="1"/>
          <p:nvPr/>
        </p:nvSpPr>
        <p:spPr>
          <a:xfrm>
            <a:off x="5554626" y="6377154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3DF8D-6BF4-8F45-AA12-2EE8D19D8E37}"/>
              </a:ext>
            </a:extLst>
          </p:cNvPr>
          <p:cNvSpPr txBox="1"/>
          <p:nvPr/>
        </p:nvSpPr>
        <p:spPr>
          <a:xfrm>
            <a:off x="5389641" y="5797022"/>
            <a:ext cx="2744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land-based</a:t>
            </a:r>
          </a:p>
        </p:txBody>
      </p:sp>
      <p:sp>
        <p:nvSpPr>
          <p:cNvPr id="3" name="Arc 2"/>
          <p:cNvSpPr/>
          <p:nvPr/>
        </p:nvSpPr>
        <p:spPr>
          <a:xfrm>
            <a:off x="6201954" y="1161405"/>
            <a:ext cx="3199875" cy="3199875"/>
          </a:xfrm>
          <a:prstGeom prst="arc">
            <a:avLst/>
          </a:prstGeom>
          <a:ln w="254000">
            <a:gradFill flip="none" rotWithShape="1">
              <a:gsLst>
                <a:gs pos="33000">
                  <a:schemeClr val="accent6">
                    <a:lumMod val="75000"/>
                    <a:alpha val="75000"/>
                  </a:schemeClr>
                </a:gs>
                <a:gs pos="63000">
                  <a:srgbClr val="FFF300"/>
                </a:gs>
              </a:gsLst>
              <a:lin ang="2700000" scaled="1"/>
              <a:tileRect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Arc 18"/>
          <p:cNvSpPr/>
          <p:nvPr/>
        </p:nvSpPr>
        <p:spPr>
          <a:xfrm flipH="1">
            <a:off x="4168378" y="1161404"/>
            <a:ext cx="3199875" cy="3199875"/>
          </a:xfrm>
          <a:prstGeom prst="arc">
            <a:avLst/>
          </a:prstGeom>
          <a:ln w="254000">
            <a:gradFill>
              <a:gsLst>
                <a:gs pos="33000">
                  <a:srgbClr val="7030A0">
                    <a:alpha val="75000"/>
                  </a:srgbClr>
                </a:gs>
                <a:gs pos="60000">
                  <a:srgbClr val="FFF300"/>
                </a:gs>
              </a:gsLst>
              <a:lin ang="600000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211A199-0FCC-4640-BBE0-196B15832252}"/>
              </a:ext>
            </a:extLst>
          </p:cNvPr>
          <p:cNvSpPr/>
          <p:nvPr/>
        </p:nvSpPr>
        <p:spPr>
          <a:xfrm flipV="1">
            <a:off x="6201954" y="3330461"/>
            <a:ext cx="3199875" cy="3199875"/>
          </a:xfrm>
          <a:prstGeom prst="arc">
            <a:avLst/>
          </a:prstGeom>
          <a:ln w="254000">
            <a:gradFill flip="none" rotWithShape="1">
              <a:gsLst>
                <a:gs pos="33000">
                  <a:schemeClr val="accent6">
                    <a:lumMod val="75000"/>
                    <a:alpha val="75000"/>
                  </a:schemeClr>
                </a:gs>
                <a:gs pos="63000">
                  <a:srgbClr val="0000CC">
                    <a:alpha val="75000"/>
                  </a:srgbClr>
                </a:gs>
              </a:gsLst>
              <a:lin ang="2700000" scaled="1"/>
              <a:tileRect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19C819F-4A88-454F-BA57-57B2F64E2558}"/>
              </a:ext>
            </a:extLst>
          </p:cNvPr>
          <p:cNvSpPr/>
          <p:nvPr/>
        </p:nvSpPr>
        <p:spPr>
          <a:xfrm flipH="1" flipV="1">
            <a:off x="4168378" y="3340362"/>
            <a:ext cx="3199875" cy="3199875"/>
          </a:xfrm>
          <a:prstGeom prst="arc">
            <a:avLst/>
          </a:prstGeom>
          <a:ln w="254000">
            <a:gradFill>
              <a:gsLst>
                <a:gs pos="33000">
                  <a:srgbClr val="7030A0">
                    <a:alpha val="75000"/>
                  </a:srgbClr>
                </a:gs>
                <a:gs pos="59000">
                  <a:srgbClr val="0000CC">
                    <a:alpha val="75000"/>
                  </a:srgbClr>
                </a:gs>
              </a:gsLst>
              <a:lin ang="600000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9A2BC7-8130-9F46-A2F7-3F5C7D531DBF}"/>
              </a:ext>
            </a:extLst>
          </p:cNvPr>
          <p:cNvCxnSpPr>
            <a:cxnSpLocks/>
          </p:cNvCxnSpPr>
          <p:nvPr/>
        </p:nvCxnSpPr>
        <p:spPr bwMode="auto">
          <a:xfrm flipH="1">
            <a:off x="6773069" y="2288777"/>
            <a:ext cx="39192" cy="333170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0" cap="flat" cmpd="sng" algn="ctr">
            <a:gradFill>
              <a:gsLst>
                <a:gs pos="33000">
                  <a:srgbClr val="FFFF00"/>
                </a:gs>
                <a:gs pos="84000">
                  <a:srgbClr val="0000CC">
                    <a:alpha val="75000"/>
                  </a:srgbClr>
                </a:gs>
              </a:gsLst>
              <a:lin ang="16200000" scaled="0"/>
            </a:gra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C32433-9321-F94A-9DDE-F602EFB0FB58}"/>
              </a:ext>
            </a:extLst>
          </p:cNvPr>
          <p:cNvCxnSpPr>
            <a:cxnSpLocks/>
          </p:cNvCxnSpPr>
          <p:nvPr/>
        </p:nvCxnSpPr>
        <p:spPr bwMode="auto">
          <a:xfrm>
            <a:off x="5172978" y="3810000"/>
            <a:ext cx="3379507" cy="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0" cap="flat" cmpd="sng" algn="ctr">
            <a:gradFill>
              <a:gsLst>
                <a:gs pos="33000">
                  <a:schemeClr val="accent6">
                    <a:lumMod val="75000"/>
                    <a:alpha val="75000"/>
                  </a:schemeClr>
                </a:gs>
                <a:gs pos="84000">
                  <a:srgbClr val="7030A0"/>
                </a:gs>
              </a:gsLst>
              <a:lin ang="0" scaled="0"/>
            </a:gradFill>
            <a:prstDash val="solid"/>
            <a:round/>
            <a:headEnd type="stealth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334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F4F593-A5FE-5846-9985-45559478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647" y="2081213"/>
            <a:ext cx="9960878" cy="5022972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5-Year Plans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A67190-4D58-3341-8860-26351710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Sovereignty</a:t>
            </a:r>
          </a:p>
        </p:txBody>
      </p:sp>
    </p:spTree>
    <p:extLst>
      <p:ext uri="{BB962C8B-B14F-4D97-AF65-F5344CB8AC3E}">
        <p14:creationId xmlns:p14="http://schemas.microsoft.com/office/powerpoint/2010/main" val="352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A158B-B8AF-E848-B4A5-F3DBC5F7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176" y="785814"/>
            <a:ext cx="9603214" cy="936625"/>
          </a:xfrm>
        </p:spPr>
        <p:txBody>
          <a:bodyPr/>
          <a:lstStyle/>
          <a:p>
            <a:r>
              <a:rPr lang="en-US" dirty="0"/>
              <a:t>Barren Lands</a:t>
            </a:r>
            <a:br>
              <a:rPr lang="en-US" dirty="0"/>
            </a:br>
            <a:r>
              <a:rPr lang="en-US" sz="4400" dirty="0">
                <a:solidFill>
                  <a:schemeClr val="tx1"/>
                </a:solidFill>
              </a:rPr>
              <a:t>Brochet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2E2F6A-9B79-C34C-9BE4-B264DC290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5127" y="3207600"/>
            <a:ext cx="8496300" cy="3663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6283D-CD29-804B-A953-E71EF668B2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35" y="558363"/>
            <a:ext cx="1856590" cy="17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AB25D375-74F9-444A-BD48-C509B3E7DBCF}"/>
              </a:ext>
            </a:extLst>
          </p:cNvPr>
          <p:cNvSpPr txBox="1">
            <a:spLocks/>
          </p:cNvSpPr>
          <p:nvPr/>
        </p:nvSpPr>
        <p:spPr bwMode="auto">
          <a:xfrm>
            <a:off x="2622176" y="785814"/>
            <a:ext cx="960321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9pPr>
          </a:lstStyle>
          <a:p>
            <a:r>
              <a:rPr lang="lt-LT" dirty="0" err="1"/>
              <a:t>Northlands</a:t>
            </a:r>
            <a:r>
              <a:rPr lang="lt-LT" dirty="0"/>
              <a:t> Dënesųłiné</a:t>
            </a:r>
          </a:p>
          <a:p>
            <a:r>
              <a:rPr lang="lt-LT" sz="4400" kern="0" dirty="0" err="1">
                <a:solidFill>
                  <a:schemeClr val="tx1"/>
                </a:solidFill>
              </a:rPr>
              <a:t>Lac</a:t>
            </a:r>
            <a:r>
              <a:rPr lang="lt-LT" sz="4400" kern="0" dirty="0">
                <a:solidFill>
                  <a:schemeClr val="tx1"/>
                </a:solidFill>
              </a:rPr>
              <a:t> Brochet</a:t>
            </a:r>
            <a:endParaRPr lang="en-US" sz="4400" kern="0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DAD9A7-2D2A-C24A-880E-853BF718F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5127" y="3206025"/>
            <a:ext cx="8496300" cy="3663005"/>
          </a:xfrm>
          <a:prstGeom prst="rect">
            <a:avLst/>
          </a:prstGeom>
        </p:spPr>
      </p:pic>
      <p:sp>
        <p:nvSpPr>
          <p:cNvPr id="8" name="Northlands…">
            <a:extLst>
              <a:ext uri="{FF2B5EF4-FFF2-40B4-BE49-F238E27FC236}">
                <a16:creationId xmlns:a16="http://schemas.microsoft.com/office/drawing/2014/main" id="{3704E45D-2583-7B4D-819D-9150EC6B09DF}"/>
              </a:ext>
            </a:extLst>
          </p:cNvPr>
          <p:cNvSpPr txBox="1"/>
          <p:nvPr/>
        </p:nvSpPr>
        <p:spPr>
          <a:xfrm>
            <a:off x="12154921" y="2956075"/>
            <a:ext cx="9239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9F1C92-CF1C-ED4F-A23D-4CB5EED9E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62" y="306027"/>
            <a:ext cx="1841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DD0AD1-A6FD-3C45-9BCA-E3FEB2C02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53" y="265374"/>
            <a:ext cx="1726917" cy="213615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D1E4B1-4FA7-4C47-B95C-55C394B6C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5127" y="3206025"/>
            <a:ext cx="8496300" cy="366300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9698F4EC-1D8E-294D-82F4-880A1B8D715E}"/>
              </a:ext>
            </a:extLst>
          </p:cNvPr>
          <p:cNvSpPr txBox="1">
            <a:spLocks/>
          </p:cNvSpPr>
          <p:nvPr/>
        </p:nvSpPr>
        <p:spPr bwMode="auto">
          <a:xfrm>
            <a:off x="2622176" y="785814"/>
            <a:ext cx="960321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9pPr>
          </a:lstStyle>
          <a:p>
            <a:r>
              <a:rPr lang="lt-LT" dirty="0"/>
              <a:t>Sayisi </a:t>
            </a:r>
            <a:r>
              <a:rPr lang="lt-LT" dirty="0" err="1"/>
              <a:t>Dene</a:t>
            </a:r>
            <a:endParaRPr lang="lt-LT" dirty="0"/>
          </a:p>
          <a:p>
            <a:r>
              <a:rPr lang="lt-LT" sz="4400" kern="0" dirty="0">
                <a:solidFill>
                  <a:schemeClr val="tx1"/>
                </a:solidFill>
              </a:rPr>
              <a:t>Tadoule Lake</a:t>
            </a:r>
            <a:endParaRPr lang="en-US" sz="4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EBE385-85DC-484A-96E0-D5E85035C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800"/>
            <a:ext cx="6439742" cy="4896544"/>
          </a:xfrm>
        </p:spPr>
        <p:txBody>
          <a:bodyPr>
            <a:normAutofit/>
          </a:bodyPr>
          <a:lstStyle/>
          <a:p>
            <a:r>
              <a:rPr lang="en-US" dirty="0"/>
              <a:t>need 2 infusions of funds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“capital”</a:t>
            </a:r>
          </a:p>
          <a:p>
            <a:pPr lvl="2"/>
            <a:r>
              <a:rPr lang="en-US" dirty="0"/>
              <a:t>for equipment &amp; materials</a:t>
            </a:r>
          </a:p>
          <a:p>
            <a:pPr lvl="3"/>
            <a:r>
              <a:rPr lang="en-US" dirty="0"/>
              <a:t>can go up on this year’s winter road</a:t>
            </a:r>
          </a:p>
          <a:p>
            <a:pPr lvl="2"/>
            <a:r>
              <a:rPr lang="en-US" dirty="0"/>
              <a:t>primarily from </a:t>
            </a:r>
          </a:p>
          <a:p>
            <a:pPr lvl="3"/>
            <a:r>
              <a:rPr lang="en-US" dirty="0"/>
              <a:t>federal government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8B2A5-745C-D54E-B922-C2D69644B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069" y="2009800"/>
            <a:ext cx="5856422" cy="4896544"/>
          </a:xfrm>
        </p:spPr>
        <p:txBody>
          <a:bodyPr/>
          <a:lstStyle/>
          <a:p>
            <a:endParaRPr lang="en-US" dirty="0">
              <a:solidFill>
                <a:srgbClr val="00AA50"/>
              </a:solidFill>
            </a:endParaRPr>
          </a:p>
          <a:p>
            <a:pPr lvl="1"/>
            <a:r>
              <a:rPr lang="en-US" dirty="0">
                <a:solidFill>
                  <a:srgbClr val="00AA50"/>
                </a:solidFill>
              </a:rPr>
              <a:t>ongoing</a:t>
            </a:r>
          </a:p>
          <a:p>
            <a:pPr lvl="2"/>
            <a:r>
              <a:rPr lang="en-US" dirty="0"/>
              <a:t>for</a:t>
            </a:r>
          </a:p>
          <a:p>
            <a:pPr lvl="3"/>
            <a:r>
              <a:rPr lang="en-US" dirty="0"/>
              <a:t>a food champion in each community</a:t>
            </a:r>
          </a:p>
          <a:p>
            <a:pPr lvl="3"/>
            <a:r>
              <a:rPr lang="en-US" dirty="0"/>
              <a:t>consumables</a:t>
            </a:r>
          </a:p>
          <a:p>
            <a:pPr lvl="2"/>
            <a:r>
              <a:rPr lang="en-US" dirty="0"/>
              <a:t>now primarily from</a:t>
            </a:r>
          </a:p>
          <a:p>
            <a:pPr lvl="3"/>
            <a:r>
              <a:rPr lang="en-US" dirty="0"/>
              <a:t>provincial government </a:t>
            </a:r>
          </a:p>
          <a:p>
            <a:pPr lvl="3"/>
            <a:r>
              <a:rPr lang="en-US" dirty="0"/>
              <a:t>foundations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F386C3-C923-8D49-8E21-C01126CB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Make This Happen…</a:t>
            </a:r>
          </a:p>
        </p:txBody>
      </p:sp>
    </p:spTree>
    <p:extLst>
      <p:ext uri="{BB962C8B-B14F-4D97-AF65-F5344CB8AC3E}">
        <p14:creationId xmlns:p14="http://schemas.microsoft.com/office/powerpoint/2010/main" val="39312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8845B-4C97-1443-A496-546BBF1FE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799"/>
            <a:ext cx="5376388" cy="54823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shipping container of soil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in-vessel composter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paper shredder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materials for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raised growing beds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small greenhouses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fences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benches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ice-fishing shacks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food dehydrators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smokers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flash freezer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B68FC-490D-DE41-B134-5A5782AD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“Capital” Expenditures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C28844-61C1-E14A-A4BE-5999E2A58899}"/>
              </a:ext>
            </a:extLst>
          </p:cNvPr>
          <p:cNvSpPr/>
          <p:nvPr/>
        </p:nvSpPr>
        <p:spPr>
          <a:xfrm>
            <a:off x="5209043" y="5249928"/>
            <a:ext cx="2268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sawmill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2E29BC3-96AA-6B42-928F-4428F27A0CEA}"/>
              </a:ext>
            </a:extLst>
          </p:cNvPr>
          <p:cNvSpPr/>
          <p:nvPr/>
        </p:nvSpPr>
        <p:spPr bwMode="auto">
          <a:xfrm>
            <a:off x="4751843" y="4146032"/>
            <a:ext cx="457200" cy="2669458"/>
          </a:xfrm>
          <a:prstGeom prst="rightBrace">
            <a:avLst>
              <a:gd name="adj1" fmla="val 40591"/>
              <a:gd name="adj2" fmla="val 51342"/>
            </a:avLst>
          </a:prstGeom>
          <a:noFill/>
          <a:ln w="50800" cap="flat" cmpd="sng" algn="ctr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pic>
        <p:nvPicPr>
          <p:cNvPr id="19" name="Picture 18" descr="A person sitting at a picnic table&#10;&#10;Description automatically generated">
            <a:extLst>
              <a:ext uri="{FF2B5EF4-FFF2-40B4-BE49-F238E27FC236}">
                <a16:creationId xmlns:a16="http://schemas.microsoft.com/office/drawing/2014/main" id="{013EE32D-B11B-4F4E-8739-E02F345B4A57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324" y="2781238"/>
            <a:ext cx="5661242" cy="42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8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8845B-4C97-1443-A496-546BBF1FE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799"/>
            <a:ext cx="5376388" cy="54823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shipping container of soil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in-vessel composter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paper shredder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materials for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raised growing beds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small greenhouses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fences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benches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ice-fishing shacks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food dehydrators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smokers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flash freezer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B68FC-490D-DE41-B134-5A5782AD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“Capital” Expenditures</a:t>
            </a:r>
          </a:p>
        </p:txBody>
      </p:sp>
      <p:pic>
        <p:nvPicPr>
          <p:cNvPr id="18" name="Picture 17" descr="A person sitting on top of a wooden fence&#10;&#10;Description automatically generated">
            <a:extLst>
              <a:ext uri="{FF2B5EF4-FFF2-40B4-BE49-F238E27FC236}">
                <a16:creationId xmlns:a16="http://schemas.microsoft.com/office/drawing/2014/main" id="{E742FDEC-B931-5F44-9429-663DB09C47B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4685" y="167987"/>
            <a:ext cx="3141906" cy="4713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indoor, refrigerator, sitting, room&#10;&#10;Description automatically generated">
            <a:extLst>
              <a:ext uri="{FF2B5EF4-FFF2-40B4-BE49-F238E27FC236}">
                <a16:creationId xmlns:a16="http://schemas.microsoft.com/office/drawing/2014/main" id="{1843AF7D-99AE-AA45-A100-7FE4FA12E78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981383" y="4086381"/>
            <a:ext cx="2740728" cy="3884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6037E0F-34B6-A248-A1C6-03A1A5348782}"/>
              </a:ext>
            </a:extLst>
          </p:cNvPr>
          <p:cNvSpPr/>
          <p:nvPr/>
        </p:nvSpPr>
        <p:spPr>
          <a:xfrm>
            <a:off x="5209043" y="5249928"/>
            <a:ext cx="2268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sawmill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94E83512-20A9-E840-9CD4-EFEB81FCCB55}"/>
              </a:ext>
            </a:extLst>
          </p:cNvPr>
          <p:cNvSpPr/>
          <p:nvPr/>
        </p:nvSpPr>
        <p:spPr bwMode="auto">
          <a:xfrm>
            <a:off x="4751843" y="4146032"/>
            <a:ext cx="457200" cy="2669458"/>
          </a:xfrm>
          <a:prstGeom prst="rightBrace">
            <a:avLst>
              <a:gd name="adj1" fmla="val 40591"/>
              <a:gd name="adj2" fmla="val 51342"/>
            </a:avLst>
          </a:prstGeom>
          <a:noFill/>
          <a:ln w="50800" cap="flat" cmpd="sng" algn="ctr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BABE08-800D-2B4E-B629-628BAFD86A97}"/>
              </a:ext>
            </a:extLst>
          </p:cNvPr>
          <p:cNvSpPr/>
          <p:nvPr/>
        </p:nvSpPr>
        <p:spPr>
          <a:xfrm>
            <a:off x="5209043" y="5246521"/>
            <a:ext cx="2873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</a:p>
          <a:p>
            <a:pPr algn="l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woodworking equipment</a:t>
            </a:r>
          </a:p>
        </p:txBody>
      </p:sp>
    </p:spTree>
    <p:extLst>
      <p:ext uri="{BB962C8B-B14F-4D97-AF65-F5344CB8AC3E}">
        <p14:creationId xmlns:p14="http://schemas.microsoft.com/office/powerpoint/2010/main" val="2928193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246B631E-95D7-2940-A547-2966C7B3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799"/>
            <a:ext cx="5376388" cy="54823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shipping container of soil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in-vessel composter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paper shredder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materials for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raised growing beds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small greenhouses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fences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benches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ice-fishing shacks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food dehydrators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smokers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flash freezer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B68FC-490D-DE41-B134-5A5782AD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“Capital” Expenditures</a:t>
            </a:r>
          </a:p>
        </p:txBody>
      </p:sp>
      <p:pic>
        <p:nvPicPr>
          <p:cNvPr id="13" name="Picture 1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8BF75CEE-88F2-7A4B-ABA8-E5DFAB53AFDC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663" y="1936217"/>
            <a:ext cx="3711552" cy="2474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6B625F0A-6DEE-8645-ADB4-03D58BD9A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662" y="4658260"/>
            <a:ext cx="4197733" cy="2798296"/>
          </a:xfrm>
          <a:prstGeom prst="rect">
            <a:avLst/>
          </a:prstGeom>
        </p:spPr>
      </p:pic>
      <p:pic>
        <p:nvPicPr>
          <p:cNvPr id="16" name="Picture 15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8DFEBCFD-0126-584A-A8FE-F8BF80898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239" y="2410852"/>
            <a:ext cx="4225527" cy="279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0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80F2EC-5EAD-264B-848B-5ABEC9FF758C}"/>
              </a:ext>
            </a:extLst>
          </p:cNvPr>
          <p:cNvGrpSpPr/>
          <p:nvPr/>
        </p:nvGrpSpPr>
        <p:grpSpPr>
          <a:xfrm>
            <a:off x="633079" y="124954"/>
            <a:ext cx="11491909" cy="7490452"/>
            <a:chOff x="633079" y="124954"/>
            <a:chExt cx="11491909" cy="7490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20CF21-7B83-C544-9967-CF2FA66F3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1588" y="1608306"/>
              <a:ext cx="10693400" cy="6007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CC7329-A476-454E-92E3-DC77D7C9EED7}"/>
                </a:ext>
              </a:extLst>
            </p:cNvPr>
            <p:cNvSpPr txBox="1"/>
            <p:nvPr/>
          </p:nvSpPr>
          <p:spPr>
            <a:xfrm>
              <a:off x="2853060" y="1311155"/>
              <a:ext cx="4085069" cy="128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Northlands D</a:t>
              </a:r>
              <a:r>
                <a:rPr lang="lt-LT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ënesųłiné</a:t>
              </a:r>
            </a:p>
            <a:p>
              <a:pPr algn="l">
                <a:lnSpc>
                  <a:spcPts val="3200"/>
                </a:lnSpc>
              </a:pPr>
              <a:r>
                <a:rPr lang="lt-LT" sz="24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First</a:t>
              </a:r>
              <a:r>
                <a:rPr lang="lt-LT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4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</a:t>
              </a:r>
              <a:endPara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l"/>
              <a:r>
                <a:rPr lang="lt-LT" sz="2400" dirty="0" err="1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Lac</a:t>
              </a:r>
              <a:r>
                <a:rPr lang="lt-LT" sz="2400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Brochet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E19A4F-C9A7-8444-B748-9411E1BCF23F}"/>
                </a:ext>
              </a:extLst>
            </p:cNvPr>
            <p:cNvSpPr txBox="1"/>
            <p:nvPr/>
          </p:nvSpPr>
          <p:spPr>
            <a:xfrm>
              <a:off x="6319012" y="2223724"/>
              <a:ext cx="3894784" cy="87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CA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Sayisi Dene</a:t>
              </a:r>
              <a:r>
                <a:rPr lang="lt-LT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4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First</a:t>
              </a:r>
              <a:r>
                <a:rPr lang="lt-LT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4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</a:t>
              </a:r>
              <a:endPara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l"/>
              <a:r>
                <a:rPr lang="lt-LT" sz="2400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Tadoule Lake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349E21-3144-E74A-B6D4-B985E284B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543" y="716053"/>
              <a:ext cx="1841500" cy="2095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0FCB5-0073-2840-9A7B-8B6516024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481" y="124954"/>
              <a:ext cx="1726917" cy="21361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865F24-DDAD-8F4A-964A-0013D54740E0}"/>
                </a:ext>
              </a:extLst>
            </p:cNvPr>
            <p:cNvSpPr txBox="1"/>
            <p:nvPr/>
          </p:nvSpPr>
          <p:spPr>
            <a:xfrm>
              <a:off x="633079" y="3124806"/>
              <a:ext cx="4365090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3200"/>
                </a:lnSpc>
              </a:pPr>
              <a:r>
                <a:rPr lang="en-CA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Barren Lands First Nation</a:t>
              </a:r>
            </a:p>
            <a:p>
              <a:pPr algn="r"/>
              <a:r>
                <a:rPr lang="en-CA" sz="2400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Brochet</a:t>
              </a:r>
              <a:endPara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2D2A25-482C-3A44-811A-41B4BAE2A5AA}"/>
                </a:ext>
              </a:extLst>
            </p:cNvPr>
            <p:cNvSpPr/>
            <p:nvPr/>
          </p:nvSpPr>
          <p:spPr bwMode="auto">
            <a:xfrm>
              <a:off x="4998169" y="2296406"/>
              <a:ext cx="360000" cy="36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5" charset="0"/>
                <a:ea typeface="ヒラギノ角ゴ ProN W3" pitchFamily="-105" charset="-128"/>
                <a:cs typeface="ヒラギノ角ゴ ProN W3" pitchFamily="-105" charset="-128"/>
                <a:sym typeface="Gill Sans" pitchFamily="-105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7C2FB1-8E6F-EA4E-B3BB-DA04443E7E2B}"/>
                </a:ext>
              </a:extLst>
            </p:cNvPr>
            <p:cNvSpPr/>
            <p:nvPr/>
          </p:nvSpPr>
          <p:spPr bwMode="auto">
            <a:xfrm>
              <a:off x="5842497" y="2296406"/>
              <a:ext cx="360000" cy="36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5" charset="0"/>
                <a:ea typeface="ヒラギノ角ゴ ProN W3" pitchFamily="-105" charset="-128"/>
                <a:cs typeface="ヒラギノ角ゴ ProN W3" pitchFamily="-105" charset="-128"/>
                <a:sym typeface="Gill Sans" pitchFamily="-105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5F3B9D-7FB5-8F46-B739-B8D373696E66}"/>
                </a:ext>
              </a:extLst>
            </p:cNvPr>
            <p:cNvSpPr/>
            <p:nvPr/>
          </p:nvSpPr>
          <p:spPr bwMode="auto">
            <a:xfrm>
              <a:off x="4998169" y="2946165"/>
              <a:ext cx="360000" cy="36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5" charset="0"/>
                <a:ea typeface="ヒラギノ角ゴ ProN W3" pitchFamily="-105" charset="-128"/>
                <a:cs typeface="ヒラギノ角ゴ ProN W3" pitchFamily="-105" charset="-128"/>
                <a:sym typeface="Gill Sans" pitchFamily="-105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83A716-4B79-E541-A2E8-C8812DF75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829" y="3592959"/>
              <a:ext cx="1687044" cy="16136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85C4E0-067A-1F49-BE5C-8FABE99E5646}"/>
                </a:ext>
              </a:extLst>
            </p:cNvPr>
            <p:cNvSpPr txBox="1"/>
            <p:nvPr/>
          </p:nvSpPr>
          <p:spPr>
            <a:xfrm>
              <a:off x="7411803" y="4506428"/>
              <a:ext cx="4627101" cy="87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200"/>
                </a:lnSpc>
              </a:pPr>
              <a:r>
                <a:rPr lang="en-CA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 Theresa Point First Nation</a:t>
              </a:r>
              <a:endPara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l"/>
              <a:r>
                <a:rPr lang="lt-LT" sz="2400" dirty="0" err="1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Island</a:t>
              </a:r>
              <a:r>
                <a:rPr lang="lt-LT" sz="2400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A5C0AEF-B4C9-8244-9515-06276A1BA0FE}"/>
                </a:ext>
              </a:extLst>
            </p:cNvPr>
            <p:cNvSpPr/>
            <p:nvPr/>
          </p:nvSpPr>
          <p:spPr bwMode="auto">
            <a:xfrm>
              <a:off x="6935288" y="4579110"/>
              <a:ext cx="360000" cy="360000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5" charset="0"/>
                <a:ea typeface="ヒラギノ角ゴ ProN W3" pitchFamily="-105" charset="-128"/>
                <a:cs typeface="ヒラギノ角ゴ ProN W3" pitchFamily="-105" charset="-128"/>
                <a:sym typeface="Gill Sans" pitchFamily="-105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D9BB4F-DF26-1347-8B25-F643AC17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5453" y="4939110"/>
              <a:ext cx="2222500" cy="1104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D906F3CB-C172-BC48-A5AE-88B5DF4BA2DE}"/>
              </a:ext>
            </a:extLst>
          </p:cNvPr>
          <p:cNvPicPr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662" y="4663990"/>
            <a:ext cx="4696921" cy="28281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CB68FC-490D-DE41-B134-5A5782AD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“Capital” Expenditures</a:t>
            </a:r>
          </a:p>
        </p:txBody>
      </p:sp>
      <p:pic>
        <p:nvPicPr>
          <p:cNvPr id="55" name="Picture 54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156869BD-5337-2046-A842-8472ADBD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136" y="1959959"/>
            <a:ext cx="4449630" cy="3249189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6C17302-FC21-0042-B794-AB74F4F14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799"/>
            <a:ext cx="5376388" cy="54823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shipping container of soil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in-vessel composter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paper shredder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materials for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raised growing beds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small greenhouses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fences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benches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ice-fishing shacks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food dehydrators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smokers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flash freezer</a:t>
            </a:r>
          </a:p>
        </p:txBody>
      </p:sp>
    </p:spTree>
    <p:extLst>
      <p:ext uri="{BB962C8B-B14F-4D97-AF65-F5344CB8AC3E}">
        <p14:creationId xmlns:p14="http://schemas.microsoft.com/office/powerpoint/2010/main" val="2431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570456C1-753D-8746-8EB2-0337C7FD5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799"/>
            <a:ext cx="5376388" cy="54823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shipping container of soil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in-vessel composter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paper shredder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materials for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raised growing beds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small greenhouses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fences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benches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ice-fishing shacks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food dehydrators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dirty="0"/>
              <a:t>smokers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flash freezer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B68FC-490D-DE41-B134-5A5782AD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“Capital” Expenditures</a:t>
            </a:r>
          </a:p>
        </p:txBody>
      </p:sp>
      <p:pic>
        <p:nvPicPr>
          <p:cNvPr id="52" name="Picture 51" descr="A picture containing sky, outdoor, railroad, dirt&#10;&#10;Description automatically generated">
            <a:extLst>
              <a:ext uri="{FF2B5EF4-FFF2-40B4-BE49-F238E27FC236}">
                <a16:creationId xmlns:a16="http://schemas.microsoft.com/office/drawing/2014/main" id="{DEEAB1AF-B08A-864E-9982-56F22BFE8B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134" y="129035"/>
            <a:ext cx="4827494" cy="3200394"/>
          </a:xfrm>
          <a:prstGeom prst="rect">
            <a:avLst/>
          </a:prstGeom>
        </p:spPr>
      </p:pic>
      <p:pic>
        <p:nvPicPr>
          <p:cNvPr id="54" name="Picture 53" descr="A picture containing ground, outdoor, yurt, outdoor object&#10;&#10;Description automatically generated">
            <a:extLst>
              <a:ext uri="{FF2B5EF4-FFF2-40B4-BE49-F238E27FC236}">
                <a16:creationId xmlns:a16="http://schemas.microsoft.com/office/drawing/2014/main" id="{89DC852A-EC3E-D44F-B46F-DD1896B591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758226"/>
            <a:ext cx="7140726" cy="47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05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D8DCA75-94F4-1C42-8EB5-89C1D2796357}"/>
              </a:ext>
            </a:extLst>
          </p:cNvPr>
          <p:cNvSpPr txBox="1">
            <a:spLocks/>
          </p:cNvSpPr>
          <p:nvPr/>
        </p:nvSpPr>
        <p:spPr bwMode="auto">
          <a:xfrm>
            <a:off x="916647" y="2009799"/>
            <a:ext cx="5376388" cy="548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  <a:normAutofit/>
          </a:bodyPr>
          <a:lstStyle>
            <a:lvl1pPr marL="457189" indent="-457189" algn="l" rtl="0" eaLnBrk="1" fontAlgn="base" hangingPunct="1">
              <a:spcBef>
                <a:spcPct val="30000"/>
              </a:spcBef>
              <a:spcAft>
                <a:spcPct val="0"/>
              </a:spcAft>
              <a:defRPr sz="3733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Arial" charset="0"/>
              </a:defRPr>
            </a:lvl1pPr>
            <a:lvl2pPr marL="990575" indent="-38099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2pPr>
            <a:lvl3pPr marL="1523962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Trebuchet MS" charset="0"/>
              <a:buChar char="‐"/>
              <a:defRPr sz="2667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3pPr>
            <a:lvl4pPr marL="2133547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4pPr>
            <a:lvl5pPr marL="2743131" indent="-304792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400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/>
              <a:t>shipping container of soil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/>
              <a:t>in-vessel composter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/>
              <a:t>paper shredder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/>
              <a:t>materials for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raised growing beds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small greenhouses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fences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benches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ice-fishing shacks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food dehydrators</a:t>
            </a:r>
          </a:p>
          <a:p>
            <a:pPr marL="990586" lvl="1" indent="-457200">
              <a:buFont typeface="Arial" panose="020B0604020202020204" pitchFamily="34" charset="0"/>
              <a:buChar char="•"/>
            </a:pPr>
            <a:r>
              <a:rPr lang="en-US" sz="2067" kern="0"/>
              <a:t>smokers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kern="0"/>
              <a:t>flash freezer</a:t>
            </a:r>
            <a:endParaRPr lang="en-US" sz="2600" kern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19D29-25A8-F54E-B23A-7EA241D58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069" y="2009800"/>
            <a:ext cx="6082319" cy="540576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cleaning &amp; dressing facility</a:t>
            </a:r>
          </a:p>
          <a:p>
            <a:pPr lvl="1"/>
            <a:r>
              <a:rPr lang="en-US" sz="2400" dirty="0"/>
              <a:t>fish shack plus…</a:t>
            </a:r>
          </a:p>
          <a:p>
            <a:pPr lvl="2"/>
            <a:r>
              <a:rPr lang="en-US" sz="1800" dirty="0"/>
              <a:t>bird plucking &amp; cleaning</a:t>
            </a:r>
          </a:p>
          <a:p>
            <a:pPr lvl="2"/>
            <a:r>
              <a:rPr lang="en-US" sz="1800" dirty="0"/>
              <a:t>animal carcass processing</a:t>
            </a:r>
          </a:p>
          <a:p>
            <a:pPr lvl="2"/>
            <a:r>
              <a:rPr lang="en-US" sz="1800" dirty="0"/>
              <a:t>refrigerated storage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hunting &amp; net-fishing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canning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water cistern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electric runabout (side-by-side) &amp; trailer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bobcat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snowmobile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B68FC-490D-DE41-B134-5A5782AD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“Capital” Expenditures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5C1BEB-E822-AD43-B045-99AAE92D3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76" y="1911021"/>
            <a:ext cx="7089232" cy="460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05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EBE385-85DC-484A-96E0-D5E85035C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89" y="2081213"/>
            <a:ext cx="9193212" cy="4979987"/>
          </a:xfrm>
        </p:spPr>
        <p:txBody>
          <a:bodyPr/>
          <a:lstStyle/>
          <a:p>
            <a:pPr lvl="2"/>
            <a:r>
              <a:rPr lang="en-US" dirty="0"/>
              <a:t>&gt; 20 households in each community grow their own vegetables</a:t>
            </a:r>
          </a:p>
          <a:p>
            <a:pPr lvl="2"/>
            <a:r>
              <a:rPr lang="en-US" dirty="0"/>
              <a:t>double local, healthy food in diet</a:t>
            </a:r>
          </a:p>
          <a:p>
            <a:pPr lvl="2"/>
            <a:r>
              <a:rPr lang="en-US" dirty="0"/>
              <a:t>land-based education core part of school curriculum</a:t>
            </a:r>
          </a:p>
          <a:p>
            <a:pPr lvl="3"/>
            <a:r>
              <a:rPr lang="en-US" dirty="0"/>
              <a:t>hunting, fishing gardening &amp; preserving skills passed on to next generation</a:t>
            </a:r>
          </a:p>
          <a:p>
            <a:pPr lvl="2"/>
            <a:r>
              <a:rPr lang="en-US" dirty="0"/>
              <a:t>majority of organics diverted from waste stream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F386C3-C923-8D49-8E21-C01126CB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47" y="785814"/>
            <a:ext cx="11308743" cy="936625"/>
          </a:xfrm>
        </p:spPr>
        <p:txBody>
          <a:bodyPr/>
          <a:lstStyle/>
          <a:p>
            <a:r>
              <a:rPr lang="en-US" dirty="0"/>
              <a:t>Anticipated Results</a:t>
            </a:r>
          </a:p>
        </p:txBody>
      </p:sp>
    </p:spTree>
    <p:extLst>
      <p:ext uri="{BB962C8B-B14F-4D97-AF65-F5344CB8AC3E}">
        <p14:creationId xmlns:p14="http://schemas.microsoft.com/office/powerpoint/2010/main" val="2893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9F2D3F6-E8A2-C849-AFB5-1EB0F400930D}"/>
              </a:ext>
            </a:extLst>
          </p:cNvPr>
          <p:cNvCxnSpPr>
            <a:cxnSpLocks/>
          </p:cNvCxnSpPr>
          <p:nvPr/>
        </p:nvCxnSpPr>
        <p:spPr bwMode="auto">
          <a:xfrm flipV="1">
            <a:off x="11348290" y="3790702"/>
            <a:ext cx="21449" cy="30466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3FD1443-7FFA-C345-9CE6-0D39F64A7D92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33350" y="3733553"/>
            <a:ext cx="19969" cy="3057136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B98D332C-DFD9-7545-8E17-E1C0E8A19351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89507" y="3790951"/>
            <a:ext cx="0" cy="30568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8EDCD66-41D8-2A4D-BC01-0E98415BD057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43334" y="4695482"/>
            <a:ext cx="0" cy="215235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F1871B1-5B29-F44B-B514-B0A032DA6788}"/>
              </a:ext>
            </a:extLst>
          </p:cNvPr>
          <p:cNvCxnSpPr>
            <a:cxnSpLocks/>
          </p:cNvCxnSpPr>
          <p:nvPr/>
        </p:nvCxnSpPr>
        <p:spPr bwMode="auto">
          <a:xfrm flipV="1">
            <a:off x="11358317" y="4695482"/>
            <a:ext cx="1394" cy="214186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D1C2774-6D1C-714B-9A3F-EF832D35545D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89507" y="4695483"/>
            <a:ext cx="0" cy="2152356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7B77BF18-D166-A847-995B-1AA59ED276DC}"/>
              </a:ext>
            </a:extLst>
          </p:cNvPr>
          <p:cNvCxnSpPr>
            <a:cxnSpLocks/>
          </p:cNvCxnSpPr>
          <p:nvPr/>
        </p:nvCxnSpPr>
        <p:spPr bwMode="auto">
          <a:xfrm flipV="1">
            <a:off x="11358000" y="5609539"/>
            <a:ext cx="4227" cy="123732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7FC0CF3-1714-9941-99EC-15904812F86F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43334" y="5609539"/>
            <a:ext cx="0" cy="1258322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E0D91EB-E288-724A-8ED3-8BC1F4A3C10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89507" y="5609787"/>
            <a:ext cx="0" cy="1247576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37B3239-7248-0746-A734-DF26C9D19877}"/>
              </a:ext>
            </a:extLst>
          </p:cNvPr>
          <p:cNvSpPr/>
          <p:nvPr/>
        </p:nvSpPr>
        <p:spPr bwMode="auto">
          <a:xfrm>
            <a:off x="7484332" y="2292415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277760-D5CF-C747-8259-8583B50BB02C}"/>
              </a:ext>
            </a:extLst>
          </p:cNvPr>
          <p:cNvSpPr/>
          <p:nvPr/>
        </p:nvSpPr>
        <p:spPr bwMode="auto">
          <a:xfrm>
            <a:off x="7484331" y="2546309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C859800-6C0A-084F-95B5-C2270EBA23D3}"/>
              </a:ext>
            </a:extLst>
          </p:cNvPr>
          <p:cNvSpPr/>
          <p:nvPr/>
        </p:nvSpPr>
        <p:spPr bwMode="auto">
          <a:xfrm>
            <a:off x="7569159" y="3847114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B0EB08F-3069-9546-880D-7606EC3156A2}"/>
              </a:ext>
            </a:extLst>
          </p:cNvPr>
          <p:cNvSpPr/>
          <p:nvPr/>
        </p:nvSpPr>
        <p:spPr bwMode="auto">
          <a:xfrm>
            <a:off x="7569158" y="4101008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79768A2-DCBC-934B-A155-4ADEA3DB0C69}"/>
              </a:ext>
            </a:extLst>
          </p:cNvPr>
          <p:cNvSpPr/>
          <p:nvPr/>
        </p:nvSpPr>
        <p:spPr bwMode="auto">
          <a:xfrm>
            <a:off x="7702209" y="5349044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F20F6E-33C3-F948-A45C-AEA5133824A9}"/>
              </a:ext>
            </a:extLst>
          </p:cNvPr>
          <p:cNvSpPr/>
          <p:nvPr/>
        </p:nvSpPr>
        <p:spPr bwMode="auto">
          <a:xfrm>
            <a:off x="7702208" y="5602938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FAC41F-979E-8649-9C53-E2D61E14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of Funds &amp; Supports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D70732-3BA7-5E4D-852B-FD735ED5B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120" y="3467407"/>
            <a:ext cx="946646" cy="1077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B967F9-8EF1-1C4A-992F-0CCECFEC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019" y="4969979"/>
            <a:ext cx="870849" cy="1077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796D0-0D8B-3D42-957C-86D0F240BC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843" y="2105428"/>
            <a:ext cx="979200" cy="936625"/>
          </a:xfrm>
          <a:prstGeom prst="rect">
            <a:avLst/>
          </a:prstGeom>
        </p:spPr>
      </p:pic>
      <p:pic>
        <p:nvPicPr>
          <p:cNvPr id="17" name="Picture 2" descr="Northern Manitoba Food, Culture, and Community Collaborative - Home |  Facebook">
            <a:extLst>
              <a:ext uri="{FF2B5EF4-FFF2-40B4-BE49-F238E27FC236}">
                <a16:creationId xmlns:a16="http://schemas.microsoft.com/office/drawing/2014/main" id="{B0BE29F4-9501-1D48-A167-401574AB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599" y="4819836"/>
            <a:ext cx="1188496" cy="118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anitoba Association of Newcomer Serving Organizations | Food Matters  Manitoba">
            <a:extLst>
              <a:ext uri="{FF2B5EF4-FFF2-40B4-BE49-F238E27FC236}">
                <a16:creationId xmlns:a16="http://schemas.microsoft.com/office/drawing/2014/main" id="{B6E11BA0-9716-C44C-92CB-6AC29B63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395" y="5946610"/>
            <a:ext cx="1378762" cy="7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46D09D-AEFB-654D-BB18-D53CC350D844}"/>
              </a:ext>
            </a:extLst>
          </p:cNvPr>
          <p:cNvSpPr txBox="1"/>
          <p:nvPr/>
        </p:nvSpPr>
        <p:spPr>
          <a:xfrm>
            <a:off x="3508430" y="3229234"/>
            <a:ext cx="1407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Northern Healthy</a:t>
            </a:r>
          </a:p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Foods Initiative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CFC33-0EB5-0E4F-937E-7FC365AE9A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4404" y="5966200"/>
            <a:ext cx="876047" cy="611342"/>
          </a:xfrm>
          <a:prstGeom prst="rect">
            <a:avLst/>
          </a:prstGeom>
        </p:spPr>
      </p:pic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43BD0F-0DCD-C74C-8E0F-B7209AAEB5F0}"/>
              </a:ext>
            </a:extLst>
          </p:cNvPr>
          <p:cNvCxnSpPr>
            <a:cxnSpLocks/>
            <a:stCxn id="37" idx="3"/>
            <a:endCxn id="1044" idx="1"/>
          </p:cNvCxnSpPr>
          <p:nvPr/>
        </p:nvCxnSpPr>
        <p:spPr bwMode="auto">
          <a:xfrm>
            <a:off x="3597871" y="2331809"/>
            <a:ext cx="3886461" cy="100282"/>
          </a:xfrm>
          <a:prstGeom prst="bentConnector3">
            <a:avLst>
              <a:gd name="adj1" fmla="val 61529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E5574F5D-DC74-094A-972F-C60C5DAE4A11}"/>
              </a:ext>
            </a:extLst>
          </p:cNvPr>
          <p:cNvCxnSpPr>
            <a:cxnSpLocks/>
          </p:cNvCxnSpPr>
          <p:nvPr/>
        </p:nvCxnSpPr>
        <p:spPr bwMode="auto">
          <a:xfrm>
            <a:off x="3464822" y="3684315"/>
            <a:ext cx="1216025" cy="1729769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stealth"/>
          </a:ln>
          <a:effectLst/>
        </p:spPr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62EAE8F2-0561-B44B-8CCD-92B7956E75D2}"/>
              </a:ext>
            </a:extLst>
          </p:cNvPr>
          <p:cNvCxnSpPr>
            <a:cxnSpLocks/>
            <a:stCxn id="17" idx="3"/>
            <a:endCxn id="96" idx="1"/>
          </p:cNvCxnSpPr>
          <p:nvPr/>
        </p:nvCxnSpPr>
        <p:spPr bwMode="auto">
          <a:xfrm flipV="1">
            <a:off x="5275095" y="2685985"/>
            <a:ext cx="2209236" cy="2728099"/>
          </a:xfrm>
          <a:prstGeom prst="bentConnector3">
            <a:avLst>
              <a:gd name="adj1" fmla="val 6862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triangle"/>
          </a:ln>
          <a:effectLst/>
        </p:spPr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922C1A9F-DDD7-844B-B7D4-2F9A3AACF432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3966995" y="5680133"/>
            <a:ext cx="905264" cy="522439"/>
          </a:xfrm>
          <a:prstGeom prst="bentConnector3">
            <a:avLst>
              <a:gd name="adj1" fmla="val -252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stealth"/>
          </a:ln>
          <a:effectLst/>
        </p:spPr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EA96B827-0C06-934C-A218-ED621AEC066C}"/>
              </a:ext>
            </a:extLst>
          </p:cNvPr>
          <p:cNvCxnSpPr>
            <a:cxnSpLocks/>
            <a:stCxn id="11" idx="3"/>
            <a:endCxn id="63" idx="1"/>
          </p:cNvCxnSpPr>
          <p:nvPr/>
        </p:nvCxnSpPr>
        <p:spPr bwMode="auto">
          <a:xfrm>
            <a:off x="8436043" y="2573741"/>
            <a:ext cx="1116322" cy="10505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2FAD64B-9F89-9D45-80BD-424BEC90783F}"/>
              </a:ext>
            </a:extLst>
          </p:cNvPr>
          <p:cNvSpPr txBox="1"/>
          <p:nvPr/>
        </p:nvSpPr>
        <p:spPr>
          <a:xfrm>
            <a:off x="10691474" y="5956149"/>
            <a:ext cx="134844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veterans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79A873-BC8D-EE45-971F-6AC315E67B41}"/>
              </a:ext>
            </a:extLst>
          </p:cNvPr>
          <p:cNvGrpSpPr/>
          <p:nvPr/>
        </p:nvGrpSpPr>
        <p:grpSpPr>
          <a:xfrm>
            <a:off x="1040045" y="2072982"/>
            <a:ext cx="2557826" cy="510471"/>
            <a:chOff x="306620" y="2072982"/>
            <a:chExt cx="2557826" cy="510471"/>
          </a:xfrm>
        </p:grpSpPr>
        <p:pic>
          <p:nvPicPr>
            <p:cNvPr id="37" name="Picture 2" descr="Better rules for major projects become law in Canada: Federal government |  Oil &amp; Gas Product News">
              <a:extLst>
                <a:ext uri="{FF2B5EF4-FFF2-40B4-BE49-F238E27FC236}">
                  <a16:creationId xmlns:a16="http://schemas.microsoft.com/office/drawing/2014/main" id="{6F705E38-8494-4944-AFEB-84F9DDEBA7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161" y="2080164"/>
              <a:ext cx="1604285" cy="503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Better rules for major projects become law in Canada: Federal government |  Oil &amp; Gas Product News">
              <a:extLst>
                <a:ext uri="{FF2B5EF4-FFF2-40B4-BE49-F238E27FC236}">
                  <a16:creationId xmlns:a16="http://schemas.microsoft.com/office/drawing/2014/main" id="{05933B01-3E46-D140-B506-3B3D2D36E2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620" y="2072982"/>
              <a:ext cx="953541" cy="503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21CF360C-C90E-EC48-A66A-1E436B0F455C}"/>
              </a:ext>
            </a:extLst>
          </p:cNvPr>
          <p:cNvCxnSpPr>
            <a:cxnSpLocks/>
            <a:stCxn id="37" idx="3"/>
            <a:endCxn id="102" idx="1"/>
          </p:cNvCxnSpPr>
          <p:nvPr/>
        </p:nvCxnSpPr>
        <p:spPr bwMode="auto">
          <a:xfrm>
            <a:off x="3597871" y="2331809"/>
            <a:ext cx="3971288" cy="1654981"/>
          </a:xfrm>
          <a:prstGeom prst="bentConnector3">
            <a:avLst>
              <a:gd name="adj1" fmla="val 59901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E3EC3E3D-9EC0-5043-991A-A0968BDD3E2B}"/>
              </a:ext>
            </a:extLst>
          </p:cNvPr>
          <p:cNvCxnSpPr>
            <a:cxnSpLocks/>
            <a:stCxn id="17" idx="3"/>
            <a:endCxn id="103" idx="1"/>
          </p:cNvCxnSpPr>
          <p:nvPr/>
        </p:nvCxnSpPr>
        <p:spPr bwMode="auto">
          <a:xfrm flipV="1">
            <a:off x="5275095" y="4240684"/>
            <a:ext cx="2294063" cy="1173400"/>
          </a:xfrm>
          <a:prstGeom prst="bentConnector3">
            <a:avLst>
              <a:gd name="adj1" fmla="val 65944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stealth"/>
          </a:ln>
          <a:effectLst/>
        </p:spPr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0177376C-B57D-ED41-B69E-6A621BE6CA42}"/>
              </a:ext>
            </a:extLst>
          </p:cNvPr>
          <p:cNvCxnSpPr>
            <a:cxnSpLocks/>
            <a:stCxn id="37" idx="3"/>
            <a:endCxn id="108" idx="1"/>
          </p:cNvCxnSpPr>
          <p:nvPr/>
        </p:nvCxnSpPr>
        <p:spPr bwMode="auto">
          <a:xfrm>
            <a:off x="3597871" y="2331809"/>
            <a:ext cx="4104338" cy="3156911"/>
          </a:xfrm>
          <a:prstGeom prst="bentConnector3">
            <a:avLst>
              <a:gd name="adj1" fmla="val 57798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C4873D87-B6BC-CC4C-B566-91890053797F}"/>
              </a:ext>
            </a:extLst>
          </p:cNvPr>
          <p:cNvCxnSpPr>
            <a:cxnSpLocks/>
            <a:stCxn id="17" idx="3"/>
            <a:endCxn id="109" idx="1"/>
          </p:cNvCxnSpPr>
          <p:nvPr/>
        </p:nvCxnSpPr>
        <p:spPr bwMode="auto">
          <a:xfrm>
            <a:off x="5275095" y="5414084"/>
            <a:ext cx="2427113" cy="328530"/>
          </a:xfrm>
          <a:prstGeom prst="bentConnector3">
            <a:avLst>
              <a:gd name="adj1" fmla="val 62433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stealth"/>
          </a:ln>
          <a:effectLst/>
        </p:spPr>
      </p:cxn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636EF593-07A5-8445-922B-A6B2480013A6}"/>
              </a:ext>
            </a:extLst>
          </p:cNvPr>
          <p:cNvCxnSpPr>
            <a:cxnSpLocks/>
            <a:stCxn id="13" idx="3"/>
            <a:endCxn id="54" idx="1"/>
          </p:cNvCxnSpPr>
          <p:nvPr/>
        </p:nvCxnSpPr>
        <p:spPr bwMode="auto">
          <a:xfrm flipV="1">
            <a:off x="8381868" y="4443770"/>
            <a:ext cx="1162181" cy="1064818"/>
          </a:xfrm>
          <a:prstGeom prst="bentConnector3">
            <a:avLst>
              <a:gd name="adj1" fmla="val 35838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03ED2C9-EAB8-6645-8048-98A0B3E12D24}"/>
              </a:ext>
            </a:extLst>
          </p:cNvPr>
          <p:cNvSpPr/>
          <p:nvPr/>
        </p:nvSpPr>
        <p:spPr bwMode="auto">
          <a:xfrm>
            <a:off x="10189507" y="6858275"/>
            <a:ext cx="2363812" cy="7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713620-5138-C442-8188-01586C9D6B98}"/>
              </a:ext>
            </a:extLst>
          </p:cNvPr>
          <p:cNvSpPr txBox="1"/>
          <p:nvPr/>
        </p:nvSpPr>
        <p:spPr>
          <a:xfrm>
            <a:off x="10391938" y="6961503"/>
            <a:ext cx="191270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team</a:t>
            </a:r>
          </a:p>
        </p:txBody>
      </p:sp>
      <p:pic>
        <p:nvPicPr>
          <p:cNvPr id="130" name="Picture 1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B947EC-DE8F-4049-8725-3B597560E1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658" y="6009431"/>
            <a:ext cx="1011901" cy="17446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E49647A-6D90-A34F-AC5A-7BB2D0E9D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92" y="6291253"/>
            <a:ext cx="857079" cy="28628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1321E60-2D25-464D-B48F-1D2CB6456F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5" t="16594" r="5758" b="12593"/>
          <a:stretch/>
        </p:blipFill>
        <p:spPr>
          <a:xfrm>
            <a:off x="2390206" y="6834186"/>
            <a:ext cx="1074616" cy="220968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7CAE502D-7C36-4F43-A898-39531D20057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219" y="6625897"/>
            <a:ext cx="771554" cy="46293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D00DFA-BC1E-2141-8A82-28E09117F4B5}"/>
              </a:ext>
            </a:extLst>
          </p:cNvPr>
          <p:cNvSpPr/>
          <p:nvPr/>
        </p:nvSpPr>
        <p:spPr bwMode="auto">
          <a:xfrm>
            <a:off x="465687" y="5527479"/>
            <a:ext cx="3690205" cy="1797308"/>
          </a:xfrm>
          <a:prstGeom prst="ellipse">
            <a:avLst/>
          </a:prstGeom>
          <a:noFill/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EDCDEC04-FC7A-8943-ADFA-00FA6D93A9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201" y="6329930"/>
            <a:ext cx="1111873" cy="44728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ABED2FC-1F66-0745-A7EB-15F811047F1D}"/>
              </a:ext>
            </a:extLst>
          </p:cNvPr>
          <p:cNvSpPr txBox="1"/>
          <p:nvPr/>
        </p:nvSpPr>
        <p:spPr>
          <a:xfrm>
            <a:off x="1466005" y="5618071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foundations</a:t>
            </a:r>
            <a:endParaRPr lang="en-US" sz="1800" dirty="0">
              <a:solidFill>
                <a:srgbClr val="00AA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11E7807-BE49-4A47-8ABA-F3DBC93E806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762" y="6228203"/>
            <a:ext cx="1266047" cy="2443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F3F27E2-1A23-0A44-92A9-544DBD03091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235" y="6472550"/>
            <a:ext cx="616416" cy="79593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66B92B3-13C6-2946-BC46-A33A20FFE827}"/>
              </a:ext>
            </a:extLst>
          </p:cNvPr>
          <p:cNvSpPr/>
          <p:nvPr/>
        </p:nvSpPr>
        <p:spPr bwMode="auto">
          <a:xfrm>
            <a:off x="7690584" y="6592283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D31FFCB-1B24-3B42-8391-3828B23FA5A2}"/>
              </a:ext>
            </a:extLst>
          </p:cNvPr>
          <p:cNvSpPr/>
          <p:nvPr/>
        </p:nvSpPr>
        <p:spPr bwMode="auto">
          <a:xfrm>
            <a:off x="7690583" y="6846177"/>
            <a:ext cx="193359" cy="27935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4EACB95F-8113-AD42-8184-A9083371C992}"/>
              </a:ext>
            </a:extLst>
          </p:cNvPr>
          <p:cNvCxnSpPr>
            <a:cxnSpLocks/>
          </p:cNvCxnSpPr>
          <p:nvPr/>
        </p:nvCxnSpPr>
        <p:spPr bwMode="auto">
          <a:xfrm>
            <a:off x="3464822" y="3684315"/>
            <a:ext cx="4278041" cy="3102831"/>
          </a:xfrm>
          <a:prstGeom prst="bentConnector3">
            <a:avLst>
              <a:gd name="adj1" fmla="val 5855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5C79F791-E2B2-FA4A-8743-91EF12ACB09D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>
            <a:off x="4680847" y="5414084"/>
            <a:ext cx="3009736" cy="1571769"/>
          </a:xfrm>
          <a:prstGeom prst="bentConnector3">
            <a:avLst>
              <a:gd name="adj1" fmla="val 7035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AA50"/>
            </a:solidFill>
            <a:prstDash val="sysDot"/>
            <a:round/>
            <a:headEnd type="none" w="med" len="med"/>
            <a:tailEnd type="stealth"/>
          </a:ln>
          <a:effectLst/>
        </p:spPr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15A6727-C0F0-B049-8574-F5A53F3DA136}"/>
              </a:ext>
            </a:extLst>
          </p:cNvPr>
          <p:cNvSpPr/>
          <p:nvPr/>
        </p:nvSpPr>
        <p:spPr bwMode="auto">
          <a:xfrm>
            <a:off x="9552365" y="2427086"/>
            <a:ext cx="3611269" cy="503424"/>
          </a:xfrm>
          <a:prstGeom prst="roundRect">
            <a:avLst/>
          </a:prstGeom>
          <a:solidFill>
            <a:srgbClr val="002060">
              <a:alpha val="10000"/>
            </a:srgb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 team</a:t>
            </a:r>
          </a:p>
        </p:txBody>
      </p: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9983C0E0-37EE-794C-9122-B803DB203CD7}"/>
              </a:ext>
            </a:extLst>
          </p:cNvPr>
          <p:cNvCxnSpPr>
            <a:cxnSpLocks/>
            <a:stCxn id="15" idx="3"/>
            <a:endCxn id="138" idx="1"/>
          </p:cNvCxnSpPr>
          <p:nvPr/>
        </p:nvCxnSpPr>
        <p:spPr bwMode="auto">
          <a:xfrm flipV="1">
            <a:off x="8419766" y="3538990"/>
            <a:ext cx="1144338" cy="467026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60AC56A3-8BD9-AF4A-80A0-96FC886E5338}"/>
              </a:ext>
            </a:extLst>
          </p:cNvPr>
          <p:cNvCxnSpPr>
            <a:cxnSpLocks/>
            <a:stCxn id="57" idx="3"/>
            <a:endCxn id="139" idx="1"/>
          </p:cNvCxnSpPr>
          <p:nvPr/>
        </p:nvCxnSpPr>
        <p:spPr bwMode="auto">
          <a:xfrm flipV="1">
            <a:off x="8254651" y="5348550"/>
            <a:ext cx="1305411" cy="1521966"/>
          </a:xfrm>
          <a:prstGeom prst="bentConnector3">
            <a:avLst>
              <a:gd name="adj1" fmla="val 68913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03647C7-0DB8-B146-B3B3-EA3E05B2AC1A}"/>
              </a:ext>
            </a:extLst>
          </p:cNvPr>
          <p:cNvCxnSpPr>
            <a:cxnSpLocks/>
          </p:cNvCxnSpPr>
          <p:nvPr/>
        </p:nvCxnSpPr>
        <p:spPr bwMode="auto">
          <a:xfrm flipV="1">
            <a:off x="11337379" y="2909063"/>
            <a:ext cx="21449" cy="30466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C8B08F4-526F-4345-9F0E-39E0865D7C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22439" y="2909063"/>
            <a:ext cx="28407" cy="299998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A2D7C4D-A5A5-1549-A720-D957BBD97C57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78596" y="2909312"/>
            <a:ext cx="0" cy="30568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01600" cap="sq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090C0FE7-C256-AA4B-A0C8-D70FA2BC3442}"/>
              </a:ext>
            </a:extLst>
          </p:cNvPr>
          <p:cNvSpPr/>
          <p:nvPr/>
        </p:nvSpPr>
        <p:spPr bwMode="auto">
          <a:xfrm>
            <a:off x="9560062" y="5096838"/>
            <a:ext cx="3611269" cy="503424"/>
          </a:xfrm>
          <a:prstGeom prst="roundRect">
            <a:avLst/>
          </a:prstGeom>
          <a:solidFill>
            <a:srgbClr val="002060">
              <a:alpha val="10000"/>
            </a:srgb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 team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AC7E2019-F80A-0043-B636-CD6A9C497F2F}"/>
              </a:ext>
            </a:extLst>
          </p:cNvPr>
          <p:cNvSpPr/>
          <p:nvPr/>
        </p:nvSpPr>
        <p:spPr bwMode="auto">
          <a:xfrm>
            <a:off x="9544049" y="4192058"/>
            <a:ext cx="3611269" cy="503424"/>
          </a:xfrm>
          <a:prstGeom prst="roundRect">
            <a:avLst/>
          </a:prstGeom>
          <a:solidFill>
            <a:srgbClr val="002060">
              <a:alpha val="10000"/>
            </a:srgb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 team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C64E1FC4-315C-9646-9553-DE4C8074F250}"/>
              </a:ext>
            </a:extLst>
          </p:cNvPr>
          <p:cNvSpPr/>
          <p:nvPr/>
        </p:nvSpPr>
        <p:spPr bwMode="auto">
          <a:xfrm>
            <a:off x="9564104" y="3287278"/>
            <a:ext cx="3611269" cy="503424"/>
          </a:xfrm>
          <a:prstGeom prst="roundRect">
            <a:avLst/>
          </a:prstGeom>
          <a:solidFill>
            <a:srgbClr val="002060">
              <a:alpha val="10000"/>
            </a:srgbClr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community team</a:t>
            </a:r>
          </a:p>
        </p:txBody>
      </p:sp>
      <p:pic>
        <p:nvPicPr>
          <p:cNvPr id="64" name="Picture 2" descr="Manitoba Health, Seniors and Active Living | Province of Manitoba">
            <a:extLst>
              <a:ext uri="{FF2B5EF4-FFF2-40B4-BE49-F238E27FC236}">
                <a16:creationId xmlns:a16="http://schemas.microsoft.com/office/drawing/2014/main" id="{7A1FAC3A-3E78-8447-A297-D836934FF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56" b="32550"/>
          <a:stretch/>
        </p:blipFill>
        <p:spPr bwMode="auto">
          <a:xfrm>
            <a:off x="782234" y="3306711"/>
            <a:ext cx="2641368" cy="50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3ACB1E-A514-3D49-8D63-A9AB6763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60" y="754058"/>
            <a:ext cx="11514217" cy="1584177"/>
          </a:xfrm>
        </p:spPr>
        <p:txBody>
          <a:bodyPr/>
          <a:lstStyle/>
          <a:p>
            <a:r>
              <a:rPr lang="en-CA" sz="6000" dirty="0"/>
              <a:t>Food Sovereignty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C83BF-BF8A-034B-8C76-CAAF98319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848681"/>
            <a:ext cx="13546137" cy="107774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4800" dirty="0"/>
              <a:t>“from the ground up”</a:t>
            </a: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B8F99FE5-E5BB-8E40-B0F1-23E2B063C5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510" y="3876012"/>
            <a:ext cx="1841500" cy="2277889"/>
          </a:xfrm>
          <a:prstGeom prst="rect">
            <a:avLst/>
          </a:prstGeom>
        </p:spPr>
      </p:pic>
      <p:pic>
        <p:nvPicPr>
          <p:cNvPr id="20" name="Picture 2" descr="Better rules for major projects become law in Canada: Federal government |  Oil &amp; Gas Product News">
            <a:extLst>
              <a:ext uri="{FF2B5EF4-FFF2-40B4-BE49-F238E27FC236}">
                <a16:creationId xmlns:a16="http://schemas.microsoft.com/office/drawing/2014/main" id="{B350BA84-7819-194C-A15A-6966B377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222" y="6454939"/>
            <a:ext cx="2876205" cy="50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77AD1-F59D-FE42-897C-B1816243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8285" y="6520502"/>
            <a:ext cx="1043091" cy="4377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5D411C-EAF7-9943-9C2B-C8F3E25FBBA1}"/>
              </a:ext>
            </a:extLst>
          </p:cNvPr>
          <p:cNvGrpSpPr/>
          <p:nvPr/>
        </p:nvGrpSpPr>
        <p:grpSpPr>
          <a:xfrm>
            <a:off x="4193867" y="2971951"/>
            <a:ext cx="2453911" cy="2799368"/>
            <a:chOff x="4193867" y="2971951"/>
            <a:chExt cx="2453911" cy="27993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51ECBA-553B-1E46-A91A-9E20820A2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7337" y="2971951"/>
              <a:ext cx="1386971" cy="15782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D002BA-0D7A-F149-9DC8-A81ECAF3E354}"/>
                </a:ext>
              </a:extLst>
            </p:cNvPr>
            <p:cNvSpPr txBox="1"/>
            <p:nvPr/>
          </p:nvSpPr>
          <p:spPr>
            <a:xfrm>
              <a:off x="4193867" y="4497316"/>
              <a:ext cx="2453911" cy="127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Northlands D</a:t>
              </a:r>
              <a:r>
                <a:rPr lang="lt-LT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ënesųłiné</a:t>
              </a:r>
            </a:p>
            <a:p>
              <a:pPr>
                <a:lnSpc>
                  <a:spcPts val="3200"/>
                </a:lnSpc>
              </a:pPr>
              <a:r>
                <a:rPr lang="lt-LT" sz="2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First</a:t>
              </a:r>
              <a:r>
                <a:rPr lang="lt-LT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</a:t>
              </a:r>
              <a:endPara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368629-E3FB-1F4F-B2B2-A10A6286E045}"/>
              </a:ext>
            </a:extLst>
          </p:cNvPr>
          <p:cNvGrpSpPr/>
          <p:nvPr/>
        </p:nvGrpSpPr>
        <p:grpSpPr>
          <a:xfrm>
            <a:off x="7871862" y="2916499"/>
            <a:ext cx="1729750" cy="2444451"/>
            <a:chOff x="7845345" y="2916499"/>
            <a:chExt cx="1729750" cy="24444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24E559-079B-F547-9978-477937E87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242" y="2916499"/>
              <a:ext cx="1265956" cy="15659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20DF71-4B9A-C64A-90EE-39D574196515}"/>
                </a:ext>
              </a:extLst>
            </p:cNvPr>
            <p:cNvSpPr txBox="1"/>
            <p:nvPr/>
          </p:nvSpPr>
          <p:spPr>
            <a:xfrm>
              <a:off x="7845345" y="4497316"/>
              <a:ext cx="1729750" cy="86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CA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Sayisi Dene</a:t>
              </a:r>
              <a:r>
                <a:rPr lang="lt-LT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First</a:t>
              </a:r>
              <a:r>
                <a:rPr lang="lt-LT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</a:t>
              </a:r>
              <a:endPara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66888F-602F-2348-8F57-94B4780489CF}"/>
              </a:ext>
            </a:extLst>
          </p:cNvPr>
          <p:cNvGrpSpPr/>
          <p:nvPr/>
        </p:nvGrpSpPr>
        <p:grpSpPr>
          <a:xfrm>
            <a:off x="990691" y="3027190"/>
            <a:ext cx="1979092" cy="2333760"/>
            <a:chOff x="990691" y="3027190"/>
            <a:chExt cx="1979092" cy="2333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B385B5-D405-604C-85BE-78385B66C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058" y="3027190"/>
              <a:ext cx="1414358" cy="13528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0F6E89-65BD-A542-9666-859C88C4EB8D}"/>
                </a:ext>
              </a:extLst>
            </p:cNvPr>
            <p:cNvSpPr txBox="1"/>
            <p:nvPr/>
          </p:nvSpPr>
          <p:spPr>
            <a:xfrm>
              <a:off x="990691" y="4497316"/>
              <a:ext cx="1979092" cy="86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CA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Barren Lands First Nation</a:t>
              </a:r>
              <a:endPara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88E0CC-9069-FE48-B0BA-D385424326B5}"/>
              </a:ext>
            </a:extLst>
          </p:cNvPr>
          <p:cNvGrpSpPr/>
          <p:nvPr/>
        </p:nvGrpSpPr>
        <p:grpSpPr>
          <a:xfrm>
            <a:off x="10825697" y="3412034"/>
            <a:ext cx="1729750" cy="2359285"/>
            <a:chOff x="10825697" y="3412034"/>
            <a:chExt cx="1729750" cy="235928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CA7E76-F55A-784E-9A1C-8BF4B48DD758}"/>
                </a:ext>
              </a:extLst>
            </p:cNvPr>
            <p:cNvSpPr txBox="1"/>
            <p:nvPr/>
          </p:nvSpPr>
          <p:spPr>
            <a:xfrm>
              <a:off x="10825697" y="4497316"/>
              <a:ext cx="1729750" cy="127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CA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 Theresa Point </a:t>
              </a:r>
            </a:p>
            <a:p>
              <a:pPr>
                <a:lnSpc>
                  <a:spcPts val="3200"/>
                </a:lnSpc>
              </a:pPr>
              <a:r>
                <a:rPr lang="lt-LT" sz="2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First</a:t>
              </a:r>
              <a:r>
                <a:rPr lang="lt-LT" sz="2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lt-LT" sz="2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</a:t>
              </a:r>
              <a:endParaRPr lang="lt-LT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AEBBD4-B113-684A-BA9E-09CA36B3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0066" y="3412034"/>
              <a:ext cx="1601013" cy="795932"/>
            </a:xfrm>
            <a:prstGeom prst="rect">
              <a:avLst/>
            </a:prstGeom>
          </p:spPr>
        </p:pic>
      </p:grpSp>
      <p:pic>
        <p:nvPicPr>
          <p:cNvPr id="21" name="Picture 2" descr="Manitoba Health, Seniors and Active Living | Province of Manitoba">
            <a:extLst>
              <a:ext uri="{FF2B5EF4-FFF2-40B4-BE49-F238E27FC236}">
                <a16:creationId xmlns:a16="http://schemas.microsoft.com/office/drawing/2014/main" id="{96898FF3-0796-5646-B73B-24F0E891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56" b="32550"/>
          <a:stretch/>
        </p:blipFill>
        <p:spPr bwMode="auto">
          <a:xfrm>
            <a:off x="5647157" y="6448318"/>
            <a:ext cx="2641368" cy="50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AEDB-3F33-114B-A4A4-68E041A0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43C5-D906-2F44-900C-09DF83EE7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0CF21-7B83-C544-9967-CF2FA66F3E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588" y="1608306"/>
            <a:ext cx="10693400" cy="6007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E19A4F-C9A7-8444-B748-9411E1BCF23F}"/>
              </a:ext>
            </a:extLst>
          </p:cNvPr>
          <p:cNvSpPr txBox="1"/>
          <p:nvPr/>
        </p:nvSpPr>
        <p:spPr>
          <a:xfrm>
            <a:off x="6319012" y="2223724"/>
            <a:ext cx="3894784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Sayisi Dene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Tadoule Lake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40FCB5-0073-2840-9A7B-8B65160245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481" y="124954"/>
            <a:ext cx="1726917" cy="21361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C7C2FB1-8E6F-EA4E-B3BB-DA04443E7E2B}"/>
              </a:ext>
            </a:extLst>
          </p:cNvPr>
          <p:cNvSpPr/>
          <p:nvPr/>
        </p:nvSpPr>
        <p:spPr bwMode="auto">
          <a:xfrm>
            <a:off x="5842497" y="2296406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85C4E0-067A-1F49-BE5C-8FABE99E5646}"/>
              </a:ext>
            </a:extLst>
          </p:cNvPr>
          <p:cNvSpPr txBox="1"/>
          <p:nvPr/>
        </p:nvSpPr>
        <p:spPr>
          <a:xfrm>
            <a:off x="7411803" y="4506428"/>
            <a:ext cx="462710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 Theresa Point First 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Island</a:t>
            </a:r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5C0AEF-B4C9-8244-9515-06276A1BA0FE}"/>
              </a:ext>
            </a:extLst>
          </p:cNvPr>
          <p:cNvSpPr/>
          <p:nvPr/>
        </p:nvSpPr>
        <p:spPr bwMode="auto">
          <a:xfrm>
            <a:off x="6935288" y="4579110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D9BB4F-DF26-1347-8B25-F643AC17E3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453" y="4939110"/>
            <a:ext cx="2222500" cy="1104900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99CAF57-590D-2148-A78A-DA0954A4ABDD}"/>
              </a:ext>
            </a:extLst>
          </p:cNvPr>
          <p:cNvSpPr txBox="1">
            <a:spLocks/>
          </p:cNvSpPr>
          <p:nvPr/>
        </p:nvSpPr>
        <p:spPr>
          <a:xfrm>
            <a:off x="487402" y="330684"/>
            <a:ext cx="2876755" cy="127762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30000"/>
              </a:spcBef>
              <a:spcAft>
                <a:spcPct val="0"/>
              </a:spcAft>
              <a:defRPr sz="4267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Arial" charset="0"/>
              </a:defRPr>
            </a:lvl1pPr>
            <a:lvl2pPr marL="990575" indent="-38099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3733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2pPr>
            <a:lvl3pPr marL="1523962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Trebuchet MS" charset="0"/>
              <a:buChar char="‐"/>
              <a:defRPr sz="3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3pPr>
            <a:lvl4pPr marL="2133547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Wingdings" charset="0"/>
              <a:buChar char="§"/>
              <a:defRPr sz="2667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4pPr>
            <a:lvl5pPr marL="2743131" indent="-304792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667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9pPr>
          </a:lstStyle>
          <a:p>
            <a:r>
              <a:rPr lang="en-US" sz="4000" kern="0" dirty="0"/>
              <a:t>Treaty 5</a:t>
            </a:r>
          </a:p>
        </p:txBody>
      </p:sp>
    </p:spTree>
    <p:extLst>
      <p:ext uri="{BB962C8B-B14F-4D97-AF65-F5344CB8AC3E}">
        <p14:creationId xmlns:p14="http://schemas.microsoft.com/office/powerpoint/2010/main" val="25067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0CF21-7B83-C544-9967-CF2FA66F3E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588" y="1608306"/>
            <a:ext cx="10693400" cy="600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C7329-A476-454E-92E3-DC77D7C9EED7}"/>
              </a:ext>
            </a:extLst>
          </p:cNvPr>
          <p:cNvSpPr txBox="1"/>
          <p:nvPr/>
        </p:nvSpPr>
        <p:spPr>
          <a:xfrm>
            <a:off x="2853060" y="1311155"/>
            <a:ext cx="4085069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Northlands D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ënesųłiné</a:t>
            </a:r>
          </a:p>
          <a:p>
            <a:pPr algn="l">
              <a:lnSpc>
                <a:spcPts val="3200"/>
              </a:lnSpc>
            </a:pP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</a:t>
            </a:r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Brochet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349E21-3144-E74A-B6D4-B985E284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43" y="716053"/>
            <a:ext cx="1841500" cy="2095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865F24-DDAD-8F4A-964A-0013D54740E0}"/>
              </a:ext>
            </a:extLst>
          </p:cNvPr>
          <p:cNvSpPr txBox="1"/>
          <p:nvPr/>
        </p:nvSpPr>
        <p:spPr>
          <a:xfrm>
            <a:off x="633079" y="3124806"/>
            <a:ext cx="43650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Barren Lands First Nation</a:t>
            </a:r>
          </a:p>
          <a:p>
            <a:pPr algn="r"/>
            <a:r>
              <a:rPr lang="en-CA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Brochet</a:t>
            </a:r>
            <a:endParaRPr lang="lt-LT" sz="2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2D2A25-482C-3A44-811A-41B4BAE2A5AA}"/>
              </a:ext>
            </a:extLst>
          </p:cNvPr>
          <p:cNvSpPr/>
          <p:nvPr/>
        </p:nvSpPr>
        <p:spPr bwMode="auto">
          <a:xfrm>
            <a:off x="4998169" y="2296406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5F3B9D-7FB5-8F46-B739-B8D373696E66}"/>
              </a:ext>
            </a:extLst>
          </p:cNvPr>
          <p:cNvSpPr/>
          <p:nvPr/>
        </p:nvSpPr>
        <p:spPr bwMode="auto">
          <a:xfrm>
            <a:off x="4998169" y="2946165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3A716-4B79-E541-A2E8-C8812DF75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829" y="3592959"/>
            <a:ext cx="1687044" cy="1613694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7EF54FB-8258-5B40-A482-E74EF3D5E30A}"/>
              </a:ext>
            </a:extLst>
          </p:cNvPr>
          <p:cNvSpPr txBox="1">
            <a:spLocks/>
          </p:cNvSpPr>
          <p:nvPr/>
        </p:nvSpPr>
        <p:spPr>
          <a:xfrm>
            <a:off x="10181981" y="330684"/>
            <a:ext cx="2876755" cy="127762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30000"/>
              </a:spcBef>
              <a:spcAft>
                <a:spcPct val="0"/>
              </a:spcAft>
              <a:defRPr sz="4267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Arial" charset="0"/>
              </a:defRPr>
            </a:lvl1pPr>
            <a:lvl2pPr marL="990575" indent="-38099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3733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2pPr>
            <a:lvl3pPr marL="1523962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Trebuchet MS" charset="0"/>
              <a:buChar char="‐"/>
              <a:defRPr sz="3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3pPr>
            <a:lvl4pPr marL="2133547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Wingdings" charset="0"/>
              <a:buChar char="§"/>
              <a:defRPr sz="2667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4pPr>
            <a:lvl5pPr marL="2743131" indent="-304792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667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9pPr>
          </a:lstStyle>
          <a:p>
            <a:r>
              <a:rPr lang="en-US" sz="4000" kern="0" dirty="0"/>
              <a:t>Treaty 10</a:t>
            </a:r>
          </a:p>
        </p:txBody>
      </p:sp>
    </p:spTree>
    <p:extLst>
      <p:ext uri="{BB962C8B-B14F-4D97-AF65-F5344CB8AC3E}">
        <p14:creationId xmlns:p14="http://schemas.microsoft.com/office/powerpoint/2010/main" val="22720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CBD7DE-6B75-344D-9883-CC441146B4B5}"/>
              </a:ext>
            </a:extLst>
          </p:cNvPr>
          <p:cNvSpPr/>
          <p:nvPr/>
        </p:nvSpPr>
        <p:spPr>
          <a:xfrm>
            <a:off x="487402" y="1644649"/>
            <a:ext cx="1257133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CA" sz="24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“It is further agreed between Her Majesty and the Indians that the amount of $500 per year shall be spent by Her Majesty in the purchase of ammunition and twine for nets for the use of the Indians.  </a:t>
            </a:r>
          </a:p>
          <a:p>
            <a:pPr algn="l">
              <a:spcBef>
                <a:spcPts val="1200"/>
              </a:spcBef>
            </a:pPr>
            <a:r>
              <a:rPr lang="en-CA" sz="24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further agreed between Her Majesty and the Indians that the following shall be supplied to any band who are now cultivating the soil: two hoes (tool to clear soil) for every family; one spade (like a shovel) per family; one plough for every ten families; five harrows (ploughs the ground) for every twenty families; one scythe (cuts plants and grass) for every family.</a:t>
            </a:r>
          </a:p>
          <a:p>
            <a:pPr algn="l">
              <a:spcBef>
                <a:spcPts val="1200"/>
              </a:spcBef>
            </a:pPr>
            <a:r>
              <a:rPr lang="en-CA" sz="24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band would receive one axe; one cross-cut saw; one hand-saw; one pit-saw; sharpening files; one grindstone; and one auger.  </a:t>
            </a:r>
          </a:p>
          <a:p>
            <a:pPr algn="l">
              <a:spcBef>
                <a:spcPts val="1200"/>
              </a:spcBef>
            </a:pPr>
            <a:r>
              <a:rPr lang="en-CA" sz="24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Chief would receive for use of his band: one chest of carpenters tools; enough wheat, barley, potatoes and oats to plant the land; one yoke of oxen; one bull; four cows to encourage the practice of agriculture among the Indians.” </a:t>
            </a:r>
            <a:endParaRPr lang="en-CA" sz="2400" b="0" i="0" u="none" strike="noStrike" dirty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099ADAF-1A5D-7F44-921B-B14ABA383097}"/>
              </a:ext>
            </a:extLst>
          </p:cNvPr>
          <p:cNvSpPr txBox="1">
            <a:spLocks/>
          </p:cNvSpPr>
          <p:nvPr/>
        </p:nvSpPr>
        <p:spPr>
          <a:xfrm>
            <a:off x="487402" y="330684"/>
            <a:ext cx="2876755" cy="127762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30000"/>
              </a:spcBef>
              <a:spcAft>
                <a:spcPct val="0"/>
              </a:spcAft>
              <a:defRPr sz="4267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Arial" charset="0"/>
              </a:defRPr>
            </a:lvl1pPr>
            <a:lvl2pPr marL="990575" indent="-38099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3733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2pPr>
            <a:lvl3pPr marL="1523962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Trebuchet MS" charset="0"/>
              <a:buChar char="‐"/>
              <a:defRPr sz="3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3pPr>
            <a:lvl4pPr marL="2133547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Wingdings" charset="0"/>
              <a:buChar char="§"/>
              <a:defRPr sz="2667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4pPr>
            <a:lvl5pPr marL="2743131" indent="-304792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667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9pPr>
          </a:lstStyle>
          <a:p>
            <a:r>
              <a:rPr lang="en-US" sz="4000" kern="0" dirty="0"/>
              <a:t>Treaty 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2C5A21-4CE0-1142-A8D2-C0CA8868E3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081" y="321803"/>
            <a:ext cx="781945" cy="967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268578-D24D-D440-A60E-177B44A45B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941" y="555278"/>
            <a:ext cx="1006345" cy="5002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DE652D-D3D5-BE4C-9417-CDD7C04307AD}"/>
              </a:ext>
            </a:extLst>
          </p:cNvPr>
          <p:cNvSpPr txBox="1"/>
          <p:nvPr/>
        </p:nvSpPr>
        <p:spPr>
          <a:xfrm>
            <a:off x="4662826" y="639333"/>
            <a:ext cx="1691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Sayisi Dene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D20730-6FD5-384E-80FB-5D8599429762}"/>
              </a:ext>
            </a:extLst>
          </p:cNvPr>
          <p:cNvSpPr txBox="1"/>
          <p:nvPr/>
        </p:nvSpPr>
        <p:spPr>
          <a:xfrm>
            <a:off x="9488086" y="639333"/>
            <a:ext cx="229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 Theresa Point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39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0CF21-7B83-C544-9967-CF2FA66F3E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588" y="1608306"/>
            <a:ext cx="10693400" cy="600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C7329-A476-454E-92E3-DC77D7C9EED7}"/>
              </a:ext>
            </a:extLst>
          </p:cNvPr>
          <p:cNvSpPr txBox="1"/>
          <p:nvPr/>
        </p:nvSpPr>
        <p:spPr>
          <a:xfrm>
            <a:off x="2853060" y="1311155"/>
            <a:ext cx="4085069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Northlands D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ënesųłiné</a:t>
            </a:r>
          </a:p>
          <a:p>
            <a:pPr algn="l">
              <a:lnSpc>
                <a:spcPts val="3200"/>
              </a:lnSpc>
            </a:pP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</a:t>
            </a:r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Brochet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19A4F-C9A7-8444-B748-9411E1BCF23F}"/>
              </a:ext>
            </a:extLst>
          </p:cNvPr>
          <p:cNvSpPr txBox="1"/>
          <p:nvPr/>
        </p:nvSpPr>
        <p:spPr>
          <a:xfrm>
            <a:off x="6319012" y="2223724"/>
            <a:ext cx="3894784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Sayisi Dene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Tadoule Lake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349E21-3144-E74A-B6D4-B985E284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43" y="716053"/>
            <a:ext cx="1841500" cy="209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40FCB5-0073-2840-9A7B-8B65160245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481" y="124954"/>
            <a:ext cx="1726917" cy="21361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865F24-DDAD-8F4A-964A-0013D54740E0}"/>
              </a:ext>
            </a:extLst>
          </p:cNvPr>
          <p:cNvSpPr txBox="1"/>
          <p:nvPr/>
        </p:nvSpPr>
        <p:spPr>
          <a:xfrm>
            <a:off x="633079" y="3124806"/>
            <a:ext cx="43650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Barren Lands First Nation</a:t>
            </a:r>
          </a:p>
          <a:p>
            <a:pPr algn="r"/>
            <a:r>
              <a:rPr lang="en-CA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Brochet</a:t>
            </a:r>
            <a:endParaRPr lang="lt-LT" sz="2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2D2A25-482C-3A44-811A-41B4BAE2A5AA}"/>
              </a:ext>
            </a:extLst>
          </p:cNvPr>
          <p:cNvSpPr/>
          <p:nvPr/>
        </p:nvSpPr>
        <p:spPr bwMode="auto">
          <a:xfrm>
            <a:off x="4998169" y="2296406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7C2FB1-8E6F-EA4E-B3BB-DA04443E7E2B}"/>
              </a:ext>
            </a:extLst>
          </p:cNvPr>
          <p:cNvSpPr/>
          <p:nvPr/>
        </p:nvSpPr>
        <p:spPr bwMode="auto">
          <a:xfrm>
            <a:off x="5842497" y="2296406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5F3B9D-7FB5-8F46-B739-B8D373696E66}"/>
              </a:ext>
            </a:extLst>
          </p:cNvPr>
          <p:cNvSpPr/>
          <p:nvPr/>
        </p:nvSpPr>
        <p:spPr bwMode="auto">
          <a:xfrm>
            <a:off x="4998169" y="2946165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3A716-4B79-E541-A2E8-C8812DF75C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829" y="3592959"/>
            <a:ext cx="1687044" cy="1613694"/>
          </a:xfrm>
          <a:prstGeom prst="rect">
            <a:avLst/>
          </a:prstGeom>
        </p:spPr>
      </p:pic>
      <p:pic>
        <p:nvPicPr>
          <p:cNvPr id="25" name="IMG_4348.jpg" descr="IMG_4348.jpg">
            <a:extLst>
              <a:ext uri="{FF2B5EF4-FFF2-40B4-BE49-F238E27FC236}">
                <a16:creationId xmlns:a16="http://schemas.microsoft.com/office/drawing/2014/main" id="{9CD92BED-86B0-9E46-9E6C-D6AD74792F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8035" y="3124806"/>
            <a:ext cx="5891522" cy="3027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G_4311.jpg" descr="IMG_4311.jpg">
            <a:extLst>
              <a:ext uri="{FF2B5EF4-FFF2-40B4-BE49-F238E27FC236}">
                <a16:creationId xmlns:a16="http://schemas.microsoft.com/office/drawing/2014/main" id="{6991A04C-3B51-794C-9EAB-85EBAE518E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460" y="189102"/>
            <a:ext cx="4830880" cy="3047574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27" name="IMG_4288.jpg" descr="IMG_4288.jpg">
            <a:extLst>
              <a:ext uri="{FF2B5EF4-FFF2-40B4-BE49-F238E27FC236}">
                <a16:creationId xmlns:a16="http://schemas.microsoft.com/office/drawing/2014/main" id="{5C916AA2-397D-DD44-A425-1099627E20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512" y="4399806"/>
            <a:ext cx="6575045" cy="302026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384200B8-1511-0B42-B1C2-BA97F3B9D90C}"/>
              </a:ext>
            </a:extLst>
          </p:cNvPr>
          <p:cNvSpPr txBox="1">
            <a:spLocks/>
          </p:cNvSpPr>
          <p:nvPr/>
        </p:nvSpPr>
        <p:spPr>
          <a:xfrm>
            <a:off x="358167" y="5962702"/>
            <a:ext cx="3469025" cy="15317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9pPr>
          </a:lstStyle>
          <a:p>
            <a:r>
              <a:rPr lang="en-US" sz="2800" kern="0" dirty="0">
                <a:hlinkClick r:id="rId11"/>
              </a:rPr>
              <a:t>Northern Food Sovereignty Study Report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943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6772C6A-5816-6A4C-94DC-2A24731DAD57}"/>
              </a:ext>
            </a:extLst>
          </p:cNvPr>
          <p:cNvSpPr txBox="1">
            <a:spLocks/>
          </p:cNvSpPr>
          <p:nvPr/>
        </p:nvSpPr>
        <p:spPr>
          <a:xfrm>
            <a:off x="487402" y="325240"/>
            <a:ext cx="2876755" cy="127762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30000"/>
              </a:spcBef>
              <a:spcAft>
                <a:spcPct val="0"/>
              </a:spcAft>
              <a:defRPr sz="4267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Arial" charset="0"/>
              </a:defRPr>
            </a:lvl1pPr>
            <a:lvl2pPr marL="990575" indent="-38099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3733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2pPr>
            <a:lvl3pPr marL="1523962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Trebuchet MS" charset="0"/>
              <a:buChar char="‐"/>
              <a:defRPr sz="3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3pPr>
            <a:lvl4pPr marL="2133547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Wingdings" charset="0"/>
              <a:buChar char="§"/>
              <a:defRPr sz="2667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4pPr>
            <a:lvl5pPr marL="2743131" indent="-304792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667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9pPr>
          </a:lstStyle>
          <a:p>
            <a:r>
              <a:rPr lang="en-US" sz="4000" kern="0" dirty="0"/>
              <a:t>Treaty 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F6C16B-ACBE-FB4B-B4AA-A254742A6553}"/>
              </a:ext>
            </a:extLst>
          </p:cNvPr>
          <p:cNvSpPr/>
          <p:nvPr/>
        </p:nvSpPr>
        <p:spPr>
          <a:xfrm>
            <a:off x="487402" y="1644649"/>
            <a:ext cx="12571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“His Majesty agrees to furnish such assistance as may be found necessary or advisable to aid and assist the Indians in agriculture or stock-raising or other work and to make such a distribution of twine and ammunition to them annually as is usually made to Indians similarly situated.”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D8CF4F-E6C5-B94F-99E6-7F62897B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566" y="234851"/>
            <a:ext cx="967460" cy="1100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19773-BFBC-CC40-88BD-7553AA0F7A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942" y="363740"/>
            <a:ext cx="803948" cy="768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174A09-7345-2D4E-A660-828BE31A2B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082" y="321803"/>
            <a:ext cx="655576" cy="8109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D68BE3-60C1-FA4D-8463-B5B84D49D9FA}"/>
              </a:ext>
            </a:extLst>
          </p:cNvPr>
          <p:cNvSpPr txBox="1"/>
          <p:nvPr/>
        </p:nvSpPr>
        <p:spPr>
          <a:xfrm>
            <a:off x="4612026" y="639333"/>
            <a:ext cx="308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Northlands D</a:t>
            </a:r>
            <a:r>
              <a:rPr lang="lt-L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ënesųłiné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DBD6E5-8CEC-F34C-8606-5E7268A09C21}"/>
              </a:ext>
            </a:extLst>
          </p:cNvPr>
          <p:cNvSpPr txBox="1"/>
          <p:nvPr/>
        </p:nvSpPr>
        <p:spPr>
          <a:xfrm>
            <a:off x="9258021" y="639333"/>
            <a:ext cx="1888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Barren Lands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915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0CF21-7B83-C544-9967-CF2FA66F3E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588" y="1608306"/>
            <a:ext cx="10693400" cy="600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C7329-A476-454E-92E3-DC77D7C9EED7}"/>
              </a:ext>
            </a:extLst>
          </p:cNvPr>
          <p:cNvSpPr txBox="1"/>
          <p:nvPr/>
        </p:nvSpPr>
        <p:spPr>
          <a:xfrm>
            <a:off x="2853060" y="1311155"/>
            <a:ext cx="4085069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Northlands D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ënesųłiné</a:t>
            </a:r>
          </a:p>
          <a:p>
            <a:pPr algn="l">
              <a:lnSpc>
                <a:spcPts val="3200"/>
              </a:lnSpc>
            </a:pP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</a:t>
            </a:r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Brochet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19A4F-C9A7-8444-B748-9411E1BCF23F}"/>
              </a:ext>
            </a:extLst>
          </p:cNvPr>
          <p:cNvSpPr txBox="1"/>
          <p:nvPr/>
        </p:nvSpPr>
        <p:spPr>
          <a:xfrm>
            <a:off x="6319012" y="2223724"/>
            <a:ext cx="3894784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Sayisi Dene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lt-LT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lt-LT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endParaRPr lang="lt-LT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lt-LT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Tadoule Lake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349E21-3144-E74A-B6D4-B985E284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43" y="716053"/>
            <a:ext cx="1841500" cy="209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40FCB5-0073-2840-9A7B-8B65160245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481" y="124954"/>
            <a:ext cx="1726917" cy="21361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865F24-DDAD-8F4A-964A-0013D54740E0}"/>
              </a:ext>
            </a:extLst>
          </p:cNvPr>
          <p:cNvSpPr txBox="1"/>
          <p:nvPr/>
        </p:nvSpPr>
        <p:spPr>
          <a:xfrm>
            <a:off x="633079" y="3124806"/>
            <a:ext cx="436509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200"/>
              </a:lnSpc>
            </a:pPr>
            <a:r>
              <a:rPr lang="en-CA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Barren Lands First Nation</a:t>
            </a:r>
          </a:p>
          <a:p>
            <a:pPr algn="r"/>
            <a:r>
              <a:rPr lang="en-CA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Brochet</a:t>
            </a:r>
            <a:endParaRPr lang="lt-LT" sz="2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2D2A25-482C-3A44-811A-41B4BAE2A5AA}"/>
              </a:ext>
            </a:extLst>
          </p:cNvPr>
          <p:cNvSpPr/>
          <p:nvPr/>
        </p:nvSpPr>
        <p:spPr bwMode="auto">
          <a:xfrm>
            <a:off x="4998169" y="2296406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7C2FB1-8E6F-EA4E-B3BB-DA04443E7E2B}"/>
              </a:ext>
            </a:extLst>
          </p:cNvPr>
          <p:cNvSpPr/>
          <p:nvPr/>
        </p:nvSpPr>
        <p:spPr bwMode="auto">
          <a:xfrm>
            <a:off x="5842497" y="2296406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5F3B9D-7FB5-8F46-B739-B8D373696E66}"/>
              </a:ext>
            </a:extLst>
          </p:cNvPr>
          <p:cNvSpPr/>
          <p:nvPr/>
        </p:nvSpPr>
        <p:spPr bwMode="auto">
          <a:xfrm>
            <a:off x="4998169" y="2946165"/>
            <a:ext cx="360000" cy="360000"/>
          </a:xfrm>
          <a:prstGeom prst="ellipse">
            <a:avLst/>
          </a:prstGeom>
          <a:solidFill>
            <a:srgbClr val="7030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3A716-4B79-E541-A2E8-C8812DF75C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829" y="3592959"/>
            <a:ext cx="1687044" cy="1613694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384200B8-1511-0B42-B1C2-BA97F3B9D90C}"/>
              </a:ext>
            </a:extLst>
          </p:cNvPr>
          <p:cNvSpPr txBox="1">
            <a:spLocks/>
          </p:cNvSpPr>
          <p:nvPr/>
        </p:nvSpPr>
        <p:spPr>
          <a:xfrm>
            <a:off x="358167" y="5962702"/>
            <a:ext cx="3469025" cy="15317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400">
                <a:solidFill>
                  <a:srgbClr val="0000CC"/>
                </a:solidFill>
                <a:latin typeface="Verdana" pitchFamily="34" charset="0"/>
                <a:ea typeface="ヒラギノ角ゴ ProN W3" pitchFamily="-105" charset="-128"/>
                <a:cs typeface="ヒラギノ角ゴ ProN W3" pitchFamily="-105" charset="-128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8533">
                <a:solidFill>
                  <a:srgbClr val="3F3F3F"/>
                </a:solidFill>
                <a:latin typeface="Arial" pitchFamily="-105" charset="0"/>
                <a:ea typeface="ヒラギノ角ゴ ProN W3" pitchFamily="-105" charset="-128"/>
                <a:cs typeface="ヒラギノ角ゴ ProN W3" pitchFamily="-105" charset="-128"/>
                <a:sym typeface="Arial" pitchFamily="-105" charset="0"/>
              </a:defRPr>
            </a:lvl9pPr>
          </a:lstStyle>
          <a:p>
            <a:r>
              <a:rPr lang="en-US" sz="2800" kern="0" dirty="0">
                <a:hlinkClick r:id="rId6"/>
              </a:rPr>
              <a:t>Northern Food Sovereignty Study Report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1719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A4BFA-AD19-DC47-8002-2270C2A3B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647" y="2009800"/>
            <a:ext cx="4854233" cy="3744416"/>
          </a:xfrm>
        </p:spPr>
        <p:txBody>
          <a:bodyPr/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a community owns, controls &amp; benefits from its own food systems</a:t>
            </a:r>
          </a:p>
          <a:p>
            <a:pPr lvl="2"/>
            <a:endParaRPr lang="en-US" dirty="0"/>
          </a:p>
          <a:p>
            <a:pPr marL="609585" lvl="1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B34203-5264-754C-B80E-47CEC16D0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036" y="2009800"/>
            <a:ext cx="7253102" cy="4896544"/>
          </a:xfrm>
        </p:spPr>
        <p:txBody>
          <a:bodyPr/>
          <a:lstStyle/>
          <a:p>
            <a:pPr marL="609585" lvl="1" indent="0">
              <a:buNone/>
            </a:pPr>
            <a:r>
              <a:rPr lang="en-US" dirty="0"/>
              <a:t>“from the ground up”</a:t>
            </a:r>
          </a:p>
          <a:p>
            <a:pPr lvl="2"/>
            <a:r>
              <a:rPr lang="en-US" dirty="0">
                <a:solidFill>
                  <a:srgbClr val="0000CC"/>
                </a:solidFill>
              </a:rPr>
              <a:t>build on </a:t>
            </a:r>
          </a:p>
          <a:p>
            <a:pPr lvl="3"/>
            <a:r>
              <a:rPr lang="en-US" dirty="0"/>
              <a:t>traditions</a:t>
            </a:r>
          </a:p>
          <a:p>
            <a:pPr lvl="3"/>
            <a:r>
              <a:rPr lang="en-US" dirty="0"/>
              <a:t>past successes</a:t>
            </a:r>
          </a:p>
          <a:p>
            <a:pPr lvl="3"/>
            <a:r>
              <a:rPr lang="en-US" dirty="0"/>
              <a:t>sustainable practices</a:t>
            </a:r>
          </a:p>
          <a:p>
            <a:pPr lvl="2"/>
            <a:r>
              <a:rPr lang="en-US" dirty="0">
                <a:solidFill>
                  <a:srgbClr val="0000CC"/>
                </a:solidFill>
              </a:rPr>
              <a:t>build only</a:t>
            </a:r>
          </a:p>
          <a:p>
            <a:pPr lvl="3"/>
            <a:r>
              <a:rPr lang="en-US" dirty="0"/>
              <a:t>things local people can build, maintain &amp; repair</a:t>
            </a:r>
          </a:p>
          <a:p>
            <a:pPr lvl="2"/>
            <a:r>
              <a:rPr lang="en-US" dirty="0">
                <a:solidFill>
                  <a:srgbClr val="0000CC"/>
                </a:solidFill>
              </a:rPr>
              <a:t>produce only </a:t>
            </a:r>
          </a:p>
          <a:p>
            <a:pPr lvl="3"/>
            <a:r>
              <a:rPr lang="en-US" dirty="0"/>
              <a:t>what local people want to eat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A67190-4D58-3341-8860-26351710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Sovereignty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22D14AE-D6F2-A544-A3BC-D0DD402E72F1}"/>
              </a:ext>
            </a:extLst>
          </p:cNvPr>
          <p:cNvSpPr txBox="1">
            <a:spLocks/>
          </p:cNvSpPr>
          <p:nvPr/>
        </p:nvSpPr>
        <p:spPr>
          <a:xfrm>
            <a:off x="6773069" y="1166652"/>
            <a:ext cx="6144278" cy="489654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30000"/>
              </a:spcBef>
              <a:spcAft>
                <a:spcPct val="0"/>
              </a:spcAft>
              <a:defRPr sz="4267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Arial" charset="0"/>
              </a:defRPr>
            </a:lvl1pPr>
            <a:lvl2pPr marL="990575" indent="-38099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3733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2pPr>
            <a:lvl3pPr marL="1523962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Trebuchet MS" charset="0"/>
              <a:buChar char="‐"/>
              <a:defRPr sz="3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3pPr>
            <a:lvl4pPr marL="2133547" indent="-304792" algn="l" rtl="0" eaLnBrk="1" fontAlgn="base" hangingPunct="1">
              <a:spcBef>
                <a:spcPct val="30000"/>
              </a:spcBef>
              <a:spcAft>
                <a:spcPct val="0"/>
              </a:spcAft>
              <a:buFont typeface="Wingdings" charset="0"/>
              <a:buChar char="§"/>
              <a:defRPr sz="2667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4pPr>
            <a:lvl5pPr marL="2743131" indent="-304792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667">
                <a:solidFill>
                  <a:srgbClr val="0000CC"/>
                </a:solidFill>
                <a:latin typeface="Verdana" pitchFamily="34" charset="0"/>
                <a:ea typeface="+mj-ea"/>
                <a:cs typeface="+mj-cs"/>
                <a:sym typeface="Arial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3F3F3F"/>
                </a:solidFill>
                <a:latin typeface="+mn-lt"/>
                <a:ea typeface="+mj-ea"/>
                <a:cs typeface="+mj-cs"/>
                <a:sym typeface="Arial" pitchFamily="-105" charset="0"/>
              </a:defRPr>
            </a:lvl9pPr>
          </a:lstStyle>
          <a:p>
            <a:endParaRPr lang="en-US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DE6F9-A2AA-2043-91A3-535CBA071248}"/>
              </a:ext>
            </a:extLst>
          </p:cNvPr>
          <p:cNvSpPr/>
          <p:nvPr/>
        </p:nvSpPr>
        <p:spPr>
          <a:xfrm>
            <a:off x="235891" y="7883993"/>
            <a:ext cx="580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2400" i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“Sovereignty is the full right and power of a governing body over itself, without any interference from outside sources or bodies.”</a:t>
            </a:r>
          </a:p>
          <a:p>
            <a:pPr algn="r"/>
            <a:r>
              <a:rPr lang="en-CA" sz="2400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Wikipedia</a:t>
            </a:r>
            <a:endParaRPr lang="en-US" sz="2400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A11F45C-0D04-3C41-B105-8FFE5274F689}"/>
              </a:ext>
            </a:extLst>
          </p:cNvPr>
          <p:cNvSpPr/>
          <p:nvPr/>
        </p:nvSpPr>
        <p:spPr bwMode="auto">
          <a:xfrm>
            <a:off x="3325643" y="581683"/>
            <a:ext cx="6956612" cy="6849035"/>
          </a:xfrm>
          <a:prstGeom prst="ellipse">
            <a:avLst/>
          </a:prstGeom>
          <a:solidFill>
            <a:srgbClr val="00AA50">
              <a:alpha val="5000"/>
            </a:srgbClr>
          </a:solidFill>
          <a:ln w="76200" cap="flat" cmpd="sng" algn="ctr">
            <a:solidFill>
              <a:srgbClr val="00AA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1" name="Oval 10"/>
          <p:cNvSpPr/>
          <p:nvPr/>
        </p:nvSpPr>
        <p:spPr>
          <a:xfrm rot="5400000">
            <a:off x="4369959" y="2985626"/>
            <a:ext cx="2778695" cy="2778695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rgbClr val="7030A0">
                <a:alpha val="75000"/>
              </a:srgb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37914" y="2992750"/>
            <a:ext cx="2778695" cy="2778695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  <a:alpha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78339" y="1099050"/>
            <a:ext cx="2778695" cy="2778695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solidFill>
              <a:schemeClr val="accent6">
                <a:lumMod val="40000"/>
                <a:lumOff val="60000"/>
                <a:alpha val="75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1976" y="1738940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2003" y="3964059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7263" y="3964059"/>
            <a:ext cx="15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</p:txBody>
      </p:sp>
      <p:sp>
        <p:nvSpPr>
          <p:cNvPr id="17" name="Arc 16"/>
          <p:cNvSpPr/>
          <p:nvPr/>
        </p:nvSpPr>
        <p:spPr>
          <a:xfrm rot="8165966">
            <a:off x="5129062" y="2400135"/>
            <a:ext cx="3199875" cy="3199875"/>
          </a:xfrm>
          <a:prstGeom prst="arc">
            <a:avLst/>
          </a:prstGeom>
          <a:noFill/>
          <a:ln w="254000">
            <a:gradFill>
              <a:gsLst>
                <a:gs pos="21000">
                  <a:srgbClr val="7030A0">
                    <a:alpha val="75000"/>
                  </a:srgbClr>
                </a:gs>
                <a:gs pos="78000">
                  <a:schemeClr val="accent6">
                    <a:lumMod val="75000"/>
                    <a:alpha val="75000"/>
                  </a:schemeClr>
                </a:gs>
              </a:gsLst>
              <a:lin ang="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Arc 2"/>
          <p:cNvSpPr/>
          <p:nvPr/>
        </p:nvSpPr>
        <p:spPr>
          <a:xfrm rot="791982">
            <a:off x="5515346" y="2163944"/>
            <a:ext cx="3199875" cy="3199875"/>
          </a:xfrm>
          <a:prstGeom prst="arc">
            <a:avLst/>
          </a:prstGeom>
          <a:ln w="254000">
            <a:gradFill flip="none" rotWithShape="1">
              <a:gsLst>
                <a:gs pos="32000">
                  <a:schemeClr val="accent6">
                    <a:lumMod val="75000"/>
                    <a:alpha val="75000"/>
                  </a:schemeClr>
                </a:gs>
                <a:gs pos="63000">
                  <a:srgbClr val="FFF300"/>
                </a:gs>
              </a:gsLst>
              <a:lin ang="2700000" scaled="1"/>
              <a:tileRect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FCCA62-EA20-C844-B92E-48D404F8B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2815" y="5771445"/>
            <a:ext cx="1814186" cy="664786"/>
          </a:xfrm>
          <a:prstGeom prst="rect">
            <a:avLst/>
          </a:prstGeom>
        </p:spPr>
      </p:pic>
      <p:sp>
        <p:nvSpPr>
          <p:cNvPr id="19" name="Arc 18"/>
          <p:cNvSpPr/>
          <p:nvPr/>
        </p:nvSpPr>
        <p:spPr>
          <a:xfrm rot="20808018" flipH="1">
            <a:off x="4822153" y="2178748"/>
            <a:ext cx="3199875" cy="3199875"/>
          </a:xfrm>
          <a:prstGeom prst="arc">
            <a:avLst/>
          </a:prstGeom>
          <a:ln w="254000">
            <a:gradFill>
              <a:gsLst>
                <a:gs pos="33000">
                  <a:srgbClr val="7030A0">
                    <a:alpha val="75000"/>
                  </a:srgbClr>
                </a:gs>
                <a:gs pos="60000">
                  <a:srgbClr val="FFF300"/>
                </a:gs>
              </a:gsLst>
              <a:lin ang="600000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50714-E346-214F-A6F7-772720C9FA3D}"/>
              </a:ext>
            </a:extLst>
          </p:cNvPr>
          <p:cNvSpPr/>
          <p:nvPr/>
        </p:nvSpPr>
        <p:spPr>
          <a:xfrm>
            <a:off x="3644153" y="530168"/>
            <a:ext cx="6372000" cy="655200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ArchDown">
              <a:avLst>
                <a:gd name="adj" fmla="val 27289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A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E07F6-4C1E-ED46-9E2D-C66F60AAFBA2}"/>
              </a:ext>
            </a:extLst>
          </p:cNvPr>
          <p:cNvSpPr txBox="1"/>
          <p:nvPr/>
        </p:nvSpPr>
        <p:spPr>
          <a:xfrm>
            <a:off x="9955823" y="463394"/>
            <a:ext cx="322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 is one part of a whole.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ADAE34-8897-1047-B635-85F2766C7310}"/>
              </a:ext>
            </a:extLst>
          </p:cNvPr>
          <p:cNvSpPr/>
          <p:nvPr/>
        </p:nvSpPr>
        <p:spPr>
          <a:xfrm>
            <a:off x="462704" y="6262310"/>
            <a:ext cx="437419" cy="437419"/>
          </a:xfrm>
          <a:prstGeom prst="ellipse">
            <a:avLst/>
          </a:prstGeom>
          <a:solidFill>
            <a:srgbClr val="0000CC">
              <a:alpha val="50000"/>
            </a:srgbClr>
          </a:solidFill>
          <a:ln>
            <a:solidFill>
              <a:srgbClr val="0000CC">
                <a:alpha val="75000"/>
              </a:srgb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3E413B-ADBB-9F42-9895-1931592BE4D0}"/>
              </a:ext>
            </a:extLst>
          </p:cNvPr>
          <p:cNvSpPr txBox="1"/>
          <p:nvPr/>
        </p:nvSpPr>
        <p:spPr>
          <a:xfrm>
            <a:off x="944286" y="6367806"/>
            <a:ext cx="322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484188" algn="l"/>
              </a:tabLst>
            </a:pP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cluster of </a:t>
            </a:r>
            <a:r>
              <a:rPr lang="en-US" sz="1200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activities</a:t>
            </a:r>
          </a:p>
          <a:p>
            <a:pPr algn="l">
              <a:spcBef>
                <a:spcPts val="3600"/>
              </a:spcBef>
              <a:tabLst>
                <a:tab pos="484188" algn="l"/>
              </a:tabLst>
            </a:pPr>
            <a:r>
              <a:rPr lang="en-US" sz="1200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(usually of tangible things)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1C5889-16DF-A64C-9DD7-30CD2FE127C8}"/>
              </a:ext>
            </a:extLst>
          </p:cNvPr>
          <p:cNvSpPr/>
          <p:nvPr/>
        </p:nvSpPr>
        <p:spPr bwMode="auto">
          <a:xfrm>
            <a:off x="462704" y="7018060"/>
            <a:ext cx="89838" cy="12979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F50AB491-70BA-FE43-8806-7EF5E71FA1FB}"/>
              </a:ext>
            </a:extLst>
          </p:cNvPr>
          <p:cNvCxnSpPr>
            <a:cxnSpLocks/>
            <a:stCxn id="24" idx="2"/>
          </p:cNvCxnSpPr>
          <p:nvPr/>
        </p:nvCxnSpPr>
        <p:spPr bwMode="auto">
          <a:xfrm rot="16200000" flipH="1">
            <a:off x="604157" y="7051318"/>
            <a:ext cx="199432" cy="392500"/>
          </a:xfrm>
          <a:prstGeom prst="bentConnector2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3718CAC2-691C-FE4C-94CF-A044B27456FF}"/>
              </a:ext>
            </a:extLst>
          </p:cNvPr>
          <p:cNvSpPr/>
          <p:nvPr/>
        </p:nvSpPr>
        <p:spPr>
          <a:xfrm rot="8165966">
            <a:off x="352879" y="6473600"/>
            <a:ext cx="582202" cy="582202"/>
          </a:xfrm>
          <a:prstGeom prst="arc">
            <a:avLst/>
          </a:prstGeom>
          <a:noFill/>
          <a:ln w="38100">
            <a:gradFill>
              <a:gsLst>
                <a:gs pos="30000">
                  <a:srgbClr val="0000CC"/>
                </a:gs>
                <a:gs pos="78000">
                  <a:schemeClr val="accent6">
                    <a:lumMod val="75000"/>
                    <a:alpha val="75000"/>
                  </a:schemeClr>
                </a:gs>
              </a:gsLst>
              <a:lin ang="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5" grpId="0"/>
      <p:bldP spid="16" grpId="0"/>
      <p:bldP spid="18" grpId="0"/>
      <p:bldP spid="17" grpId="0" animBg="1"/>
      <p:bldP spid="3" grpId="0" animBg="1"/>
      <p:bldP spid="19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A11F45C-0D04-3C41-B105-8FFE5274F689}"/>
              </a:ext>
            </a:extLst>
          </p:cNvPr>
          <p:cNvSpPr/>
          <p:nvPr/>
        </p:nvSpPr>
        <p:spPr bwMode="auto">
          <a:xfrm>
            <a:off x="2993724" y="74119"/>
            <a:ext cx="7558690" cy="7441803"/>
          </a:xfrm>
          <a:prstGeom prst="ellipse">
            <a:avLst/>
          </a:prstGeom>
          <a:solidFill>
            <a:srgbClr val="00AA50">
              <a:alpha val="5000"/>
            </a:srgbClr>
          </a:solidFill>
          <a:ln w="76200" cap="flat" cmpd="sng" algn="ctr">
            <a:solidFill>
              <a:srgbClr val="00AA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5" charset="0"/>
              <a:ea typeface="ヒラギノ角ゴ ProN W3" pitchFamily="-105" charset="-128"/>
              <a:cs typeface="ヒラギノ角ゴ ProN W3" pitchFamily="-105" charset="-128"/>
              <a:sym typeface="Gill Sans" pitchFamily="-105" charset="0"/>
            </a:endParaRPr>
          </a:p>
        </p:txBody>
      </p:sp>
      <p:sp>
        <p:nvSpPr>
          <p:cNvPr id="11" name="Oval 10"/>
          <p:cNvSpPr/>
          <p:nvPr/>
        </p:nvSpPr>
        <p:spPr>
          <a:xfrm rot="5400000">
            <a:off x="3080453" y="1905020"/>
            <a:ext cx="3780000" cy="37800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rgbClr val="7030A0">
                <a:alpha val="75000"/>
              </a:srgb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62485" y="1905020"/>
            <a:ext cx="3780000" cy="378000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  <a:alpha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3069" y="216229"/>
            <a:ext cx="3780000" cy="3780000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solidFill>
              <a:schemeClr val="accent6">
                <a:lumMod val="40000"/>
                <a:lumOff val="60000"/>
                <a:alpha val="75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5790" y="596515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4484" y="3471705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68727" y="3475382"/>
            <a:ext cx="15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50714-E346-214F-A6F7-772720C9FA3D}"/>
              </a:ext>
            </a:extLst>
          </p:cNvPr>
          <p:cNvSpPr/>
          <p:nvPr/>
        </p:nvSpPr>
        <p:spPr>
          <a:xfrm>
            <a:off x="3133569" y="8567507"/>
            <a:ext cx="7087163" cy="728736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ArchDown">
              <a:avLst>
                <a:gd name="adj" fmla="val 27289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AA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development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24A57F-AD3B-9643-8F6C-FF91C7F10085}"/>
              </a:ext>
            </a:extLst>
          </p:cNvPr>
          <p:cNvSpPr/>
          <p:nvPr/>
        </p:nvSpPr>
        <p:spPr>
          <a:xfrm>
            <a:off x="4883069" y="3660977"/>
            <a:ext cx="3780000" cy="3780000"/>
          </a:xfrm>
          <a:prstGeom prst="ellipse">
            <a:avLst/>
          </a:prstGeom>
          <a:solidFill>
            <a:srgbClr val="0000CC">
              <a:alpha val="40000"/>
            </a:srgbClr>
          </a:solidFill>
          <a:ln>
            <a:solidFill>
              <a:srgbClr val="0000CC">
                <a:alpha val="75000"/>
              </a:srgb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933B56-FA08-6247-A02F-E821E566B332}"/>
              </a:ext>
            </a:extLst>
          </p:cNvPr>
          <p:cNvSpPr txBox="1"/>
          <p:nvPr/>
        </p:nvSpPr>
        <p:spPr>
          <a:xfrm>
            <a:off x="5554626" y="6377154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3DF8D-6BF4-8F45-AA12-2EE8D19D8E37}"/>
              </a:ext>
            </a:extLst>
          </p:cNvPr>
          <p:cNvSpPr txBox="1"/>
          <p:nvPr/>
        </p:nvSpPr>
        <p:spPr>
          <a:xfrm>
            <a:off x="5389641" y="5797022"/>
            <a:ext cx="2744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land-based</a:t>
            </a:r>
          </a:p>
        </p:txBody>
      </p:sp>
      <p:sp>
        <p:nvSpPr>
          <p:cNvPr id="3" name="Arc 2"/>
          <p:cNvSpPr/>
          <p:nvPr/>
        </p:nvSpPr>
        <p:spPr>
          <a:xfrm>
            <a:off x="6201954" y="1161405"/>
            <a:ext cx="3199875" cy="3199875"/>
          </a:xfrm>
          <a:prstGeom prst="arc">
            <a:avLst/>
          </a:prstGeom>
          <a:ln w="254000">
            <a:gradFill flip="none" rotWithShape="1">
              <a:gsLst>
                <a:gs pos="33000">
                  <a:schemeClr val="accent6">
                    <a:lumMod val="75000"/>
                    <a:alpha val="75000"/>
                  </a:schemeClr>
                </a:gs>
                <a:gs pos="63000">
                  <a:srgbClr val="FFF300"/>
                </a:gs>
              </a:gsLst>
              <a:lin ang="2700000" scaled="1"/>
              <a:tileRect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Arc 18"/>
          <p:cNvSpPr/>
          <p:nvPr/>
        </p:nvSpPr>
        <p:spPr>
          <a:xfrm flipH="1">
            <a:off x="4168378" y="1161404"/>
            <a:ext cx="3199875" cy="3199875"/>
          </a:xfrm>
          <a:prstGeom prst="arc">
            <a:avLst/>
          </a:prstGeom>
          <a:ln w="254000">
            <a:gradFill>
              <a:gsLst>
                <a:gs pos="33000">
                  <a:srgbClr val="7030A0">
                    <a:alpha val="75000"/>
                  </a:srgbClr>
                </a:gs>
                <a:gs pos="60000">
                  <a:srgbClr val="FFF300"/>
                </a:gs>
              </a:gsLst>
              <a:lin ang="600000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211A199-0FCC-4640-BBE0-196B15832252}"/>
              </a:ext>
            </a:extLst>
          </p:cNvPr>
          <p:cNvSpPr/>
          <p:nvPr/>
        </p:nvSpPr>
        <p:spPr>
          <a:xfrm flipV="1">
            <a:off x="6201954" y="3330461"/>
            <a:ext cx="3199875" cy="3199875"/>
          </a:xfrm>
          <a:prstGeom prst="arc">
            <a:avLst/>
          </a:prstGeom>
          <a:ln w="254000">
            <a:gradFill flip="none" rotWithShape="1">
              <a:gsLst>
                <a:gs pos="33000">
                  <a:schemeClr val="accent6">
                    <a:lumMod val="75000"/>
                    <a:alpha val="75000"/>
                  </a:schemeClr>
                </a:gs>
                <a:gs pos="63000">
                  <a:srgbClr val="0000CC">
                    <a:alpha val="75000"/>
                  </a:srgbClr>
                </a:gs>
              </a:gsLst>
              <a:lin ang="2700000" scaled="1"/>
              <a:tileRect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19C819F-4A88-454F-BA57-57B2F64E2558}"/>
              </a:ext>
            </a:extLst>
          </p:cNvPr>
          <p:cNvSpPr/>
          <p:nvPr/>
        </p:nvSpPr>
        <p:spPr>
          <a:xfrm flipH="1" flipV="1">
            <a:off x="4168378" y="3340362"/>
            <a:ext cx="3199875" cy="3199875"/>
          </a:xfrm>
          <a:prstGeom prst="arc">
            <a:avLst/>
          </a:prstGeom>
          <a:ln w="254000">
            <a:gradFill>
              <a:gsLst>
                <a:gs pos="33000">
                  <a:srgbClr val="7030A0">
                    <a:alpha val="75000"/>
                  </a:srgbClr>
                </a:gs>
                <a:gs pos="59000">
                  <a:srgbClr val="0000CC">
                    <a:alpha val="75000"/>
                  </a:srgbClr>
                </a:gs>
              </a:gsLst>
              <a:lin ang="6000000" scaled="0"/>
            </a:gradFill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9A2BC7-8130-9F46-A2F7-3F5C7D531DBF}"/>
              </a:ext>
            </a:extLst>
          </p:cNvPr>
          <p:cNvCxnSpPr>
            <a:cxnSpLocks/>
          </p:cNvCxnSpPr>
          <p:nvPr/>
        </p:nvCxnSpPr>
        <p:spPr bwMode="auto">
          <a:xfrm flipH="1">
            <a:off x="6773069" y="2288777"/>
            <a:ext cx="39192" cy="333170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0" cap="flat" cmpd="sng" algn="ctr">
            <a:gradFill>
              <a:gsLst>
                <a:gs pos="33000">
                  <a:srgbClr val="FFFF00"/>
                </a:gs>
                <a:gs pos="84000">
                  <a:srgbClr val="0000CC">
                    <a:alpha val="75000"/>
                  </a:srgbClr>
                </a:gs>
              </a:gsLst>
              <a:lin ang="16200000" scaled="0"/>
            </a:gra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C32433-9321-F94A-9DDE-F602EFB0FB58}"/>
              </a:ext>
            </a:extLst>
          </p:cNvPr>
          <p:cNvCxnSpPr>
            <a:cxnSpLocks/>
          </p:cNvCxnSpPr>
          <p:nvPr/>
        </p:nvCxnSpPr>
        <p:spPr bwMode="auto">
          <a:xfrm>
            <a:off x="5172978" y="3810000"/>
            <a:ext cx="3379507" cy="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0" cap="flat" cmpd="sng" algn="ctr">
            <a:gradFill>
              <a:gsLst>
                <a:gs pos="33000">
                  <a:schemeClr val="accent6">
                    <a:lumMod val="75000"/>
                    <a:alpha val="75000"/>
                  </a:schemeClr>
                </a:gs>
                <a:gs pos="84000">
                  <a:srgbClr val="7030A0"/>
                </a:gs>
              </a:gsLst>
              <a:lin ang="0" scaled="0"/>
            </a:gradFill>
            <a:prstDash val="solid"/>
            <a:round/>
            <a:headEnd type="stealth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33463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34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5AB6EA-F9C3-B14A-897E-F390F284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0117" y="175784"/>
            <a:ext cx="2494800" cy="33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208718" y="99368"/>
            <a:ext cx="7200000" cy="720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accent6">
                <a:lumMod val="40000"/>
                <a:lumOff val="60000"/>
                <a:alpha val="66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5790" y="226942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B505AA-9641-4241-BEFE-4ED4D5E9252C}"/>
              </a:ext>
            </a:extLst>
          </p:cNvPr>
          <p:cNvSpPr/>
          <p:nvPr/>
        </p:nvSpPr>
        <p:spPr bwMode="auto">
          <a:xfrm>
            <a:off x="5459447" y="1032931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hunting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F5B71B-7CC7-A34D-9494-966FCD3E1395}"/>
              </a:ext>
            </a:extLst>
          </p:cNvPr>
          <p:cNvSpPr/>
          <p:nvPr/>
        </p:nvSpPr>
        <p:spPr bwMode="auto">
          <a:xfrm>
            <a:off x="5459447" y="1901018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fishing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07C9FD-7E90-7649-9355-AB557DA87533}"/>
              </a:ext>
            </a:extLst>
          </p:cNvPr>
          <p:cNvSpPr/>
          <p:nvPr/>
        </p:nvSpPr>
        <p:spPr bwMode="auto">
          <a:xfrm>
            <a:off x="5459447" y="2768212"/>
            <a:ext cx="1404000" cy="432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gathering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5F196-C5BE-D634-0322-0222889A6E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t="7410" r="21272" b="7765"/>
          <a:stretch/>
        </p:blipFill>
        <p:spPr>
          <a:xfrm>
            <a:off x="389846" y="-57541"/>
            <a:ext cx="3891558" cy="3000157"/>
          </a:xfrm>
          <a:prstGeom prst="rect">
            <a:avLst/>
          </a:prstGeom>
        </p:spPr>
      </p:pic>
      <p:sp>
        <p:nvSpPr>
          <p:cNvPr id="219" name="Rectangle 218">
            <a:extLst>
              <a:ext uri="{FF2B5EF4-FFF2-40B4-BE49-F238E27FC236}">
                <a16:creationId xmlns:a16="http://schemas.microsoft.com/office/drawing/2014/main" id="{DB423E31-B8C4-3A49-8A34-D510894864CE}"/>
              </a:ext>
            </a:extLst>
          </p:cNvPr>
          <p:cNvSpPr/>
          <p:nvPr/>
        </p:nvSpPr>
        <p:spPr bwMode="auto">
          <a:xfrm>
            <a:off x="7411491" y="1026416"/>
            <a:ext cx="1260000" cy="1296000"/>
          </a:xfrm>
          <a:prstGeom prst="rect">
            <a:avLst/>
          </a:prstGeom>
          <a:solidFill>
            <a:srgbClr val="C2F5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cleaning &amp; dressing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ED0AA-F4DE-F742-93BD-A8A53E6C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7" y="2513786"/>
            <a:ext cx="4515240" cy="2541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710C1B-3FE2-3045-ACFD-E0C6FA9C98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263" y="4668823"/>
            <a:ext cx="3809184" cy="2541270"/>
          </a:xfrm>
          <a:prstGeom prst="rect">
            <a:avLst/>
          </a:prstGeom>
        </p:spPr>
      </p:pic>
      <p:pic>
        <p:nvPicPr>
          <p:cNvPr id="12" name="Picture 11" descr="A picture containing snow, outdoor, skiing, yellow&#10;&#10;Description automatically generated">
            <a:extLst>
              <a:ext uri="{FF2B5EF4-FFF2-40B4-BE49-F238E27FC236}">
                <a16:creationId xmlns:a16="http://schemas.microsoft.com/office/drawing/2014/main" id="{326C1DEA-7B62-2543-B4A9-3197BDFFDB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130" y="4915006"/>
            <a:ext cx="3811905" cy="2541270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77624C5-348B-1D47-B819-BF3BA94968C1}"/>
              </a:ext>
            </a:extLst>
          </p:cNvPr>
          <p:cNvCxnSpPr>
            <a:cxnSpLocks/>
          </p:cNvCxnSpPr>
          <p:nvPr/>
        </p:nvCxnSpPr>
        <p:spPr bwMode="auto">
          <a:xfrm>
            <a:off x="6863447" y="1248931"/>
            <a:ext cx="558651" cy="0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1E62C64-EBE9-7E4F-84CF-5F842A0CDC34}"/>
              </a:ext>
            </a:extLst>
          </p:cNvPr>
          <p:cNvCxnSpPr>
            <a:cxnSpLocks/>
          </p:cNvCxnSpPr>
          <p:nvPr/>
        </p:nvCxnSpPr>
        <p:spPr bwMode="auto">
          <a:xfrm flipV="1">
            <a:off x="6863447" y="2113839"/>
            <a:ext cx="558651" cy="3179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17" name="Picture 16" descr="A picture containing grass, outdoor, fruit, plum&#10;&#10;Description automatically generated">
            <a:extLst>
              <a:ext uri="{FF2B5EF4-FFF2-40B4-BE49-F238E27FC236}">
                <a16:creationId xmlns:a16="http://schemas.microsoft.com/office/drawing/2014/main" id="{C3064811-768E-AE42-BFC6-E6A38CA36C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086" y="3453856"/>
            <a:ext cx="2970000" cy="2541339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DEB5FB6-F158-6A4B-A8B2-E1C672B7CC4D}"/>
              </a:ext>
            </a:extLst>
          </p:cNvPr>
          <p:cNvSpPr/>
          <p:nvPr/>
        </p:nvSpPr>
        <p:spPr bwMode="auto">
          <a:xfrm>
            <a:off x="8849496" y="2614636"/>
            <a:ext cx="1260000" cy="720000"/>
          </a:xfrm>
          <a:prstGeom prst="rect">
            <a:avLst/>
          </a:prstGeom>
          <a:solidFill>
            <a:srgbClr val="00AA50">
              <a:alpha val="25000"/>
            </a:srgbClr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 pitchFamily="-105" charset="0"/>
              </a:rPr>
              <a:t>eating fresh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pitchFamily="-105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5940EF3-7C54-B742-8487-8A0C2BAAFB8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63447" y="2963236"/>
            <a:ext cx="1973994" cy="0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FA0ABA77-E6DA-3A40-B6D7-E3218EC594EB}"/>
              </a:ext>
            </a:extLst>
          </p:cNvPr>
          <p:cNvCxnSpPr/>
          <p:nvPr/>
        </p:nvCxnSpPr>
        <p:spPr bwMode="auto">
          <a:xfrm>
            <a:off x="8041491" y="2333018"/>
            <a:ext cx="808005" cy="439200"/>
          </a:xfrm>
          <a:prstGeom prst="bentConnector3">
            <a:avLst>
              <a:gd name="adj1" fmla="val 30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6A2B3C4-BBCD-B340-BA88-9736CE0245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779" y="3692427"/>
            <a:ext cx="2496164" cy="37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219" grpId="0" animBg="1"/>
      <p:bldP spid="8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Subtitle copy 1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5" charset="0"/>
            <a:ea typeface="ヒラギノ角ゴ ProN W3" pitchFamily="-105" charset="-128"/>
            <a:cs typeface="ヒラギノ角ゴ ProN W3" pitchFamily="-105" charset="-128"/>
            <a:sym typeface="Gill San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5" charset="0"/>
            <a:ea typeface="ヒラギノ角ゴ ProN W3" pitchFamily="-105" charset="-128"/>
            <a:cs typeface="ヒラギノ角ゴ ProN W3" pitchFamily="-105" charset="-128"/>
            <a:sym typeface="Gill Sans" pitchFamily="-105" charset="0"/>
          </a:defRPr>
        </a:defPPr>
      </a:lstStyle>
    </a:lnDef>
  </a:objectDefaults>
  <a:extraClrSchemeLst>
    <a:extraClrScheme>
      <a:clrScheme name="Title &amp; Subtitle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1290</Words>
  <Application>Microsoft Macintosh PowerPoint</Application>
  <PresentationFormat>Custom</PresentationFormat>
  <Paragraphs>475</Paragraphs>
  <Slides>40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Gill Sans</vt:lpstr>
      <vt:lpstr>Helvetica</vt:lpstr>
      <vt:lpstr>Trebuchet MS</vt:lpstr>
      <vt:lpstr>Verdana</vt:lpstr>
      <vt:lpstr>Wingdings</vt:lpstr>
      <vt:lpstr>Default Theme</vt:lpstr>
      <vt:lpstr>Food Sovereignty</vt:lpstr>
      <vt:lpstr>PowerPoint Presentation</vt:lpstr>
      <vt:lpstr>PowerPoint Presentation</vt:lpstr>
      <vt:lpstr>PowerPoint Presentation</vt:lpstr>
      <vt:lpstr>PowerPoint Presentation</vt:lpstr>
      <vt:lpstr>Food Sovereignty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Sovereignty</vt:lpstr>
      <vt:lpstr>Barren Lands Brochet</vt:lpstr>
      <vt:lpstr>PowerPoint Presentation</vt:lpstr>
      <vt:lpstr>PowerPoint Presentation</vt:lpstr>
      <vt:lpstr>To Make This Happen…</vt:lpstr>
      <vt:lpstr>“Capital” Expenditures</vt:lpstr>
      <vt:lpstr>“Capital” Expenditures</vt:lpstr>
      <vt:lpstr>“Capital” Expenditures</vt:lpstr>
      <vt:lpstr>“Capital” Expenditures</vt:lpstr>
      <vt:lpstr>“Capital” Expenditures</vt:lpstr>
      <vt:lpstr>“Capital” Expenditures</vt:lpstr>
      <vt:lpstr>Anticipated Results</vt:lpstr>
      <vt:lpstr>Flow of Funds &amp; Supports</vt:lpstr>
      <vt:lpstr>Food Sovereignty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Bruce Duggan</dc:creator>
  <cp:lastModifiedBy/>
  <cp:revision>1</cp:revision>
  <cp:lastPrinted>2018-09-20T02:56:16Z</cp:lastPrinted>
  <dcterms:created xsi:type="dcterms:W3CDTF">2018-02-07T17:12:39Z</dcterms:created>
  <dcterms:modified xsi:type="dcterms:W3CDTF">2023-02-13T20:33:04Z</dcterms:modified>
</cp:coreProperties>
</file>